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5" r:id="rId5"/>
    <p:sldMasterId id="2147483696" r:id="rId6"/>
    <p:sldMasterId id="2147483697" r:id="rId7"/>
    <p:sldMasterId id="2147483698"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Lst>
  <p:sldSz cy="5143500" cx="9144000"/>
  <p:notesSz cx="6858000" cy="9144000"/>
  <p:embeddedFontLst>
    <p:embeddedFont>
      <p:font typeface="Lora"/>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FF7080F-0D11-477B-9160-3E8616B02460}">
  <a:tblStyle styleId="{9FF7080F-0D11-477B-9160-3E8616B0246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font" Target="fonts/Lora-bold.fntdata"/><Relationship Id="rId10" Type="http://schemas.openxmlformats.org/officeDocument/2006/relationships/slide" Target="slides/slide1.xml"/><Relationship Id="rId54" Type="http://schemas.openxmlformats.org/officeDocument/2006/relationships/font" Target="fonts/Lora-regular.fntdata"/><Relationship Id="rId13" Type="http://schemas.openxmlformats.org/officeDocument/2006/relationships/slide" Target="slides/slide4.xml"/><Relationship Id="rId57" Type="http://schemas.openxmlformats.org/officeDocument/2006/relationships/font" Target="fonts/Lora-boldItalic.fntdata"/><Relationship Id="rId12" Type="http://schemas.openxmlformats.org/officeDocument/2006/relationships/slide" Target="slides/slide3.xml"/><Relationship Id="rId56" Type="http://schemas.openxmlformats.org/officeDocument/2006/relationships/font" Target="fonts/Lora-italic.fntdata"/><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Stuart_J._Russell" TargetMode="External"/><Relationship Id="rId3" Type="http://schemas.openxmlformats.org/officeDocument/2006/relationships/hyperlink" Target="https://en.wikipedia.org/wiki/Peter_Norvig"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65459c2671_0_156:notes"/>
          <p:cNvSpPr txBox="1"/>
          <p:nvPr>
            <p:ph idx="1" type="body"/>
          </p:nvPr>
        </p:nvSpPr>
        <p:spPr>
          <a:xfrm>
            <a:off x="685787" y="4343386"/>
            <a:ext cx="5486400" cy="4114800"/>
          </a:xfrm>
          <a:prstGeom prst="rect">
            <a:avLst/>
          </a:prstGeom>
        </p:spPr>
        <p:txBody>
          <a:bodyPr anchorCtr="0" anchor="t" bIns="81475" lIns="81475" spcFirstLastPara="1" rIns="81475" wrap="square" tIns="81475">
            <a:noAutofit/>
          </a:bodyPr>
          <a:lstStyle/>
          <a:p>
            <a:pPr indent="0" lvl="0" marL="0" rtl="0" algn="l">
              <a:spcBef>
                <a:spcPts val="0"/>
              </a:spcBef>
              <a:spcAft>
                <a:spcPts val="0"/>
              </a:spcAft>
              <a:buNone/>
            </a:pPr>
            <a:r>
              <a:t/>
            </a:r>
            <a:endParaRPr/>
          </a:p>
        </p:txBody>
      </p:sp>
      <p:sp>
        <p:nvSpPr>
          <p:cNvPr id="238" name="Google Shape;238;g265459c2671_0_156:notes"/>
          <p:cNvSpPr/>
          <p:nvPr>
            <p:ph idx="2" type="sldImg"/>
          </p:nvPr>
        </p:nvSpPr>
        <p:spPr>
          <a:xfrm>
            <a:off x="381184" y="685795"/>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9e2c7dfdfb_0_0:notes"/>
          <p:cNvSpPr txBox="1"/>
          <p:nvPr>
            <p:ph idx="1" type="body"/>
          </p:nvPr>
        </p:nvSpPr>
        <p:spPr>
          <a:xfrm>
            <a:off x="685787" y="4343386"/>
            <a:ext cx="5486400" cy="4114800"/>
          </a:xfrm>
          <a:prstGeom prst="rect">
            <a:avLst/>
          </a:prstGeom>
        </p:spPr>
        <p:txBody>
          <a:bodyPr anchorCtr="0" anchor="t" bIns="81475" lIns="81475" spcFirstLastPara="1" rIns="81475" wrap="square" tIns="81475">
            <a:noAutofit/>
          </a:bodyPr>
          <a:lstStyle/>
          <a:p>
            <a:pPr indent="0" lvl="0" marL="0" rtl="0" algn="l">
              <a:spcBef>
                <a:spcPts val="0"/>
              </a:spcBef>
              <a:spcAft>
                <a:spcPts val="0"/>
              </a:spcAft>
              <a:buNone/>
            </a:pPr>
            <a:r>
              <a:t/>
            </a:r>
            <a:endParaRPr/>
          </a:p>
        </p:txBody>
      </p:sp>
      <p:sp>
        <p:nvSpPr>
          <p:cNvPr id="298" name="Google Shape;298;g9e2c7dfdfb_0_0:notes"/>
          <p:cNvSpPr/>
          <p:nvPr>
            <p:ph idx="2" type="sldImg"/>
          </p:nvPr>
        </p:nvSpPr>
        <p:spPr>
          <a:xfrm>
            <a:off x="381184" y="685795"/>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9e2c7dfdfb_2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g9e2c7dfdfb_2_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9e2c7dfdfb_2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g9e2c7dfdfb_2_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65459c2671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65459c2671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9e2c7dfdfb_2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g9e2c7dfdfb_2_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9e2c7dfdfb_2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g9e2c7dfdfb_2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9e2c7dfdfb_2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0" name="Google Shape;340;g9e2c7dfdfb_2_10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2000">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9e2c7dfdfb_2_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6" name="Google Shape;346;g9e2c7dfdfb_2_1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20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9e2c7dfdfb_2_138: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
              <a:t>10/3/2019 1:52:28 PM</a:t>
            </a:r>
            <a:endParaRPr/>
          </a:p>
        </p:txBody>
      </p:sp>
      <p:sp>
        <p:nvSpPr>
          <p:cNvPr id="352" name="Google Shape;352;g9e2c7dfdfb_2_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3" name="Google Shape;353;g9e2c7dfdfb_2_1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9e2c7dfdfb_2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g9e2c7dfdfb_2_1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65459c2671_0_161:notes"/>
          <p:cNvSpPr txBox="1"/>
          <p:nvPr>
            <p:ph idx="1" type="body"/>
          </p:nvPr>
        </p:nvSpPr>
        <p:spPr>
          <a:xfrm>
            <a:off x="685787" y="4343386"/>
            <a:ext cx="5486400" cy="4114800"/>
          </a:xfrm>
          <a:prstGeom prst="rect">
            <a:avLst/>
          </a:prstGeom>
        </p:spPr>
        <p:txBody>
          <a:bodyPr anchorCtr="0" anchor="t" bIns="81475" lIns="81475" spcFirstLastPara="1" rIns="81475" wrap="square" tIns="81475">
            <a:noAutofit/>
          </a:bodyPr>
          <a:lstStyle/>
          <a:p>
            <a:pPr indent="0" lvl="0" marL="0" rtl="0" algn="l">
              <a:spcBef>
                <a:spcPts val="0"/>
              </a:spcBef>
              <a:spcAft>
                <a:spcPts val="0"/>
              </a:spcAft>
              <a:buNone/>
            </a:pPr>
            <a:r>
              <a:t/>
            </a:r>
            <a:endParaRPr/>
          </a:p>
        </p:txBody>
      </p:sp>
      <p:sp>
        <p:nvSpPr>
          <p:cNvPr id="244" name="Google Shape;244;g265459c2671_0_161:notes"/>
          <p:cNvSpPr/>
          <p:nvPr>
            <p:ph idx="2" type="sldImg"/>
          </p:nvPr>
        </p:nvSpPr>
        <p:spPr>
          <a:xfrm>
            <a:off x="381184" y="685795"/>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65459c2671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65459c2671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9e2c7dfdfb_2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g9e2c7dfdfb_2_1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65459c2671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65459c2671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9e2c7dfdfb_2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g9e2c7dfdfb_2_1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9e2c7dfdfb_2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g9e2c7dfdfb_2_1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9e2c7dfdfb_2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g9e2c7dfdfb_2_1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9e2c7dfdfb_2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g9e2c7dfdfb_2_1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9e2c7dfdfb_2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g9e2c7dfdfb_2_2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9e2c7dfdfb_2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g9e2c7dfdfb_2_2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9e2c7dfdfb_2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g9e2c7dfdfb_2_2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65459c2671_0_167:notes"/>
          <p:cNvSpPr txBox="1"/>
          <p:nvPr>
            <p:ph idx="1" type="body"/>
          </p:nvPr>
        </p:nvSpPr>
        <p:spPr>
          <a:xfrm>
            <a:off x="685787" y="4343386"/>
            <a:ext cx="5486400" cy="4114800"/>
          </a:xfrm>
          <a:prstGeom prst="rect">
            <a:avLst/>
          </a:prstGeom>
        </p:spPr>
        <p:txBody>
          <a:bodyPr anchorCtr="0" anchor="t" bIns="81475" lIns="81475" spcFirstLastPara="1" rIns="81475" wrap="square" tIns="81475">
            <a:noAutofit/>
          </a:bodyPr>
          <a:lstStyle/>
          <a:p>
            <a:pPr indent="0" lvl="0" marL="0" rtl="0" algn="l">
              <a:spcBef>
                <a:spcPts val="0"/>
              </a:spcBef>
              <a:spcAft>
                <a:spcPts val="0"/>
              </a:spcAft>
              <a:buNone/>
            </a:pPr>
            <a:r>
              <a:t/>
            </a:r>
            <a:endParaRPr/>
          </a:p>
        </p:txBody>
      </p:sp>
      <p:sp>
        <p:nvSpPr>
          <p:cNvPr id="251" name="Google Shape;251;g265459c2671_0_167:notes"/>
          <p:cNvSpPr/>
          <p:nvPr>
            <p:ph idx="2" type="sldImg"/>
          </p:nvPr>
        </p:nvSpPr>
        <p:spPr>
          <a:xfrm>
            <a:off x="381184" y="685795"/>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9e2c7dfdfb_2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g9e2c7dfdfb_2_2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9e2c7dfdfb_2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g9e2c7dfdfb_2_2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9e2c7dfdfb_2_2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2" name="Google Shape;452;g9e2c7dfdfb_2_2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9e2c7dfdfb_2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g9e2c7dfdfb_2_2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9e2c7dfdfb_2_2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6" name="Google Shape;466;g9e2c7dfdfb_2_2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9e2c7dfdfb_2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g9e2c7dfdfb_2_2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9e2c7dfdfb_2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g9e2c7dfdfb_2_2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9e2c7dfdfb_2_2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5" name="Google Shape;485;g9e2c7dfdfb_2_29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 sz="1200">
                <a:solidFill>
                  <a:schemeClr val="dk1"/>
                </a:solidFill>
                <a:latin typeface="Calibri"/>
                <a:ea typeface="Calibri"/>
                <a:cs typeface="Calibri"/>
                <a:sym typeface="Calibri"/>
              </a:rPr>
              <a:t> According to </a:t>
            </a:r>
            <a:r>
              <a:rPr b="0" i="0" lang="en" sz="1200" u="sng" strike="noStrike">
                <a:solidFill>
                  <a:schemeClr val="hlink"/>
                </a:solidFill>
                <a:latin typeface="Calibri"/>
                <a:ea typeface="Calibri"/>
                <a:cs typeface="Calibri"/>
                <a:sym typeface="Calibri"/>
                <a:hlinkClick r:id="rId2"/>
              </a:rPr>
              <a:t>Russell</a:t>
            </a:r>
            <a:r>
              <a:rPr b="0" i="0" lang="en" sz="1200">
                <a:solidFill>
                  <a:schemeClr val="dk1"/>
                </a:solidFill>
                <a:latin typeface="Calibri"/>
                <a:ea typeface="Calibri"/>
                <a:cs typeface="Calibri"/>
                <a:sym typeface="Calibri"/>
              </a:rPr>
              <a:t> and </a:t>
            </a:r>
            <a:r>
              <a:rPr b="0" i="0" lang="en" sz="1200" u="sng" strike="noStrike">
                <a:solidFill>
                  <a:schemeClr val="hlink"/>
                </a:solidFill>
                <a:latin typeface="Calibri"/>
                <a:ea typeface="Calibri"/>
                <a:cs typeface="Calibri"/>
                <a:sym typeface="Calibri"/>
                <a:hlinkClick r:id="rId3"/>
              </a:rPr>
              <a:t>Norvig</a:t>
            </a:r>
            <a:r>
              <a:rPr b="0" i="0" lang="en" sz="1200">
                <a:solidFill>
                  <a:schemeClr val="dk1"/>
                </a:solidFill>
                <a:latin typeface="Calibri"/>
                <a:ea typeface="Calibri"/>
                <a:cs typeface="Calibri"/>
                <a:sym typeface="Calibri"/>
              </a:rPr>
              <a:t>, "Most AI researchers take the weak AI hypothesis for granted, and don't care about the strong AI hypothesis."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9e2c7dfdfb_2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g9e2c7dfdfb_2_3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65459c2671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g265459c2671_0_3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65459c2671_0_174:notes"/>
          <p:cNvSpPr txBox="1"/>
          <p:nvPr>
            <p:ph idx="1" type="body"/>
          </p:nvPr>
        </p:nvSpPr>
        <p:spPr>
          <a:xfrm>
            <a:off x="685787" y="4343386"/>
            <a:ext cx="5486400" cy="4114800"/>
          </a:xfrm>
          <a:prstGeom prst="rect">
            <a:avLst/>
          </a:prstGeom>
        </p:spPr>
        <p:txBody>
          <a:bodyPr anchorCtr="0" anchor="t" bIns="81475" lIns="81475" spcFirstLastPara="1" rIns="81475" wrap="square" tIns="81475">
            <a:noAutofit/>
          </a:bodyPr>
          <a:lstStyle/>
          <a:p>
            <a:pPr indent="0" lvl="0" marL="0" rtl="0" algn="l">
              <a:spcBef>
                <a:spcPts val="0"/>
              </a:spcBef>
              <a:spcAft>
                <a:spcPts val="0"/>
              </a:spcAft>
              <a:buNone/>
            </a:pPr>
            <a:r>
              <a:t/>
            </a:r>
            <a:endParaRPr/>
          </a:p>
        </p:txBody>
      </p:sp>
      <p:sp>
        <p:nvSpPr>
          <p:cNvPr id="259" name="Google Shape;259;g265459c2671_0_174:notes"/>
          <p:cNvSpPr/>
          <p:nvPr>
            <p:ph idx="2" type="sldImg"/>
          </p:nvPr>
        </p:nvSpPr>
        <p:spPr>
          <a:xfrm>
            <a:off x="381184" y="685795"/>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9e2c7dfdfb_2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g9e2c7dfdfb_2_3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9e2c7dfdfb_2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g9e2c7dfdfb_2_3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9e2c7dfdfb_2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g9e2c7dfdfb_2_3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9e2c7dfdfb_2_3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4" name="Google Shape;524;g9e2c7dfdfb_2_3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9e2c7dfdfb_2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g9e2c7dfdfb_2_3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65459c2671_0_179:notes"/>
          <p:cNvSpPr txBox="1"/>
          <p:nvPr>
            <p:ph idx="1" type="body"/>
          </p:nvPr>
        </p:nvSpPr>
        <p:spPr>
          <a:xfrm>
            <a:off x="685787" y="4343386"/>
            <a:ext cx="5486400" cy="4114800"/>
          </a:xfrm>
          <a:prstGeom prst="rect">
            <a:avLst/>
          </a:prstGeom>
        </p:spPr>
        <p:txBody>
          <a:bodyPr anchorCtr="0" anchor="t" bIns="81475" lIns="81475" spcFirstLastPara="1" rIns="81475" wrap="square" tIns="81475">
            <a:noAutofit/>
          </a:bodyPr>
          <a:lstStyle/>
          <a:p>
            <a:pPr indent="0" lvl="0" marL="0" rtl="0" algn="l">
              <a:spcBef>
                <a:spcPts val="0"/>
              </a:spcBef>
              <a:spcAft>
                <a:spcPts val="0"/>
              </a:spcAft>
              <a:buNone/>
            </a:pPr>
            <a:r>
              <a:t/>
            </a:r>
            <a:endParaRPr/>
          </a:p>
        </p:txBody>
      </p:sp>
      <p:sp>
        <p:nvSpPr>
          <p:cNvPr id="265" name="Google Shape;265;g265459c2671_0_179:notes"/>
          <p:cNvSpPr/>
          <p:nvPr>
            <p:ph idx="2" type="sldImg"/>
          </p:nvPr>
        </p:nvSpPr>
        <p:spPr>
          <a:xfrm>
            <a:off x="381184" y="685795"/>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65459c2671_0_184:notes"/>
          <p:cNvSpPr txBox="1"/>
          <p:nvPr>
            <p:ph idx="1" type="body"/>
          </p:nvPr>
        </p:nvSpPr>
        <p:spPr>
          <a:xfrm>
            <a:off x="685787" y="4343386"/>
            <a:ext cx="5486400" cy="4114800"/>
          </a:xfrm>
          <a:prstGeom prst="rect">
            <a:avLst/>
          </a:prstGeom>
        </p:spPr>
        <p:txBody>
          <a:bodyPr anchorCtr="0" anchor="t" bIns="81475" lIns="81475" spcFirstLastPara="1" rIns="81475" wrap="square" tIns="81475">
            <a:noAutofit/>
          </a:bodyPr>
          <a:lstStyle/>
          <a:p>
            <a:pPr indent="0" lvl="0" marL="0" rtl="0" algn="l">
              <a:spcBef>
                <a:spcPts val="0"/>
              </a:spcBef>
              <a:spcAft>
                <a:spcPts val="0"/>
              </a:spcAft>
              <a:buNone/>
            </a:pPr>
            <a:r>
              <a:t/>
            </a:r>
            <a:endParaRPr/>
          </a:p>
        </p:txBody>
      </p:sp>
      <p:sp>
        <p:nvSpPr>
          <p:cNvPr id="271" name="Google Shape;271;g265459c2671_0_184:notes"/>
          <p:cNvSpPr/>
          <p:nvPr>
            <p:ph idx="2" type="sldImg"/>
          </p:nvPr>
        </p:nvSpPr>
        <p:spPr>
          <a:xfrm>
            <a:off x="381184" y="685795"/>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65459c2671_0_189:notes"/>
          <p:cNvSpPr txBox="1"/>
          <p:nvPr>
            <p:ph idx="1" type="body"/>
          </p:nvPr>
        </p:nvSpPr>
        <p:spPr>
          <a:xfrm>
            <a:off x="685787" y="4343386"/>
            <a:ext cx="5486400" cy="4114800"/>
          </a:xfrm>
          <a:prstGeom prst="rect">
            <a:avLst/>
          </a:prstGeom>
        </p:spPr>
        <p:txBody>
          <a:bodyPr anchorCtr="0" anchor="t" bIns="81475" lIns="81475" spcFirstLastPara="1" rIns="81475" wrap="square" tIns="81475">
            <a:noAutofit/>
          </a:bodyPr>
          <a:lstStyle/>
          <a:p>
            <a:pPr indent="0" lvl="0" marL="0" rtl="0" algn="l">
              <a:spcBef>
                <a:spcPts val="0"/>
              </a:spcBef>
              <a:spcAft>
                <a:spcPts val="0"/>
              </a:spcAft>
              <a:buNone/>
            </a:pPr>
            <a:r>
              <a:t/>
            </a:r>
            <a:endParaRPr/>
          </a:p>
        </p:txBody>
      </p:sp>
      <p:sp>
        <p:nvSpPr>
          <p:cNvPr id="277" name="Google Shape;277;g265459c2671_0_189:notes"/>
          <p:cNvSpPr/>
          <p:nvPr>
            <p:ph idx="2" type="sldImg"/>
          </p:nvPr>
        </p:nvSpPr>
        <p:spPr>
          <a:xfrm>
            <a:off x="381184" y="685795"/>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65459c2671_0_196:notes"/>
          <p:cNvSpPr txBox="1"/>
          <p:nvPr>
            <p:ph idx="1" type="body"/>
          </p:nvPr>
        </p:nvSpPr>
        <p:spPr>
          <a:xfrm>
            <a:off x="685787" y="4343386"/>
            <a:ext cx="5486400" cy="4114800"/>
          </a:xfrm>
          <a:prstGeom prst="rect">
            <a:avLst/>
          </a:prstGeom>
        </p:spPr>
        <p:txBody>
          <a:bodyPr anchorCtr="0" anchor="t" bIns="81475" lIns="81475" spcFirstLastPara="1" rIns="81475" wrap="square" tIns="81475">
            <a:noAutofit/>
          </a:bodyPr>
          <a:lstStyle/>
          <a:p>
            <a:pPr indent="0" lvl="0" marL="0" rtl="0" algn="l">
              <a:spcBef>
                <a:spcPts val="0"/>
              </a:spcBef>
              <a:spcAft>
                <a:spcPts val="0"/>
              </a:spcAft>
              <a:buNone/>
            </a:pPr>
            <a:r>
              <a:t/>
            </a:r>
            <a:endParaRPr/>
          </a:p>
        </p:txBody>
      </p:sp>
      <p:sp>
        <p:nvSpPr>
          <p:cNvPr id="285" name="Google Shape;285;g265459c2671_0_196:notes"/>
          <p:cNvSpPr/>
          <p:nvPr>
            <p:ph idx="2" type="sldImg"/>
          </p:nvPr>
        </p:nvSpPr>
        <p:spPr>
          <a:xfrm>
            <a:off x="381184" y="685795"/>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65459c2671_0_314:notes"/>
          <p:cNvSpPr txBox="1"/>
          <p:nvPr>
            <p:ph idx="1" type="body"/>
          </p:nvPr>
        </p:nvSpPr>
        <p:spPr>
          <a:xfrm>
            <a:off x="685787" y="4343386"/>
            <a:ext cx="5486400" cy="4114800"/>
          </a:xfrm>
          <a:prstGeom prst="rect">
            <a:avLst/>
          </a:prstGeom>
        </p:spPr>
        <p:txBody>
          <a:bodyPr anchorCtr="0" anchor="t" bIns="81475" lIns="81475" spcFirstLastPara="1" rIns="81475" wrap="square" tIns="81475">
            <a:noAutofit/>
          </a:bodyPr>
          <a:lstStyle/>
          <a:p>
            <a:pPr indent="0" lvl="0" marL="0" rtl="0" algn="l">
              <a:spcBef>
                <a:spcPts val="0"/>
              </a:spcBef>
              <a:spcAft>
                <a:spcPts val="0"/>
              </a:spcAft>
              <a:buNone/>
            </a:pPr>
            <a:r>
              <a:t/>
            </a:r>
            <a:endParaRPr/>
          </a:p>
        </p:txBody>
      </p:sp>
      <p:sp>
        <p:nvSpPr>
          <p:cNvPr id="291" name="Google Shape;291;g265459c2671_0_314:notes"/>
          <p:cNvSpPr/>
          <p:nvPr>
            <p:ph idx="2" type="sldImg"/>
          </p:nvPr>
        </p:nvSpPr>
        <p:spPr>
          <a:xfrm>
            <a:off x="381184" y="685795"/>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AND_BODY_1">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28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52" name="Google Shape;52;p13"/>
          <p:cNvSpPr txBox="1"/>
          <p:nvPr>
            <p:ph idx="1" type="subTitle"/>
          </p:nvPr>
        </p:nvSpPr>
        <p:spPr>
          <a:xfrm>
            <a:off x="457200" y="1200150"/>
            <a:ext cx="8229300" cy="33942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800"/>
              <a:buNone/>
              <a:defRPr/>
            </a:lvl1pPr>
            <a:lvl2pPr lvl="1" rtl="0" algn="l">
              <a:spcBef>
                <a:spcPts val="1600"/>
              </a:spcBef>
              <a:spcAft>
                <a:spcPts val="0"/>
              </a:spcAft>
              <a:buSzPts val="1400"/>
              <a:buNone/>
              <a:defRPr/>
            </a:lvl2pPr>
            <a:lvl3pPr lvl="2" rtl="0" algn="l">
              <a:spcBef>
                <a:spcPts val="1600"/>
              </a:spcBef>
              <a:spcAft>
                <a:spcPts val="0"/>
              </a:spcAft>
              <a:buSzPts val="1400"/>
              <a:buNone/>
              <a:defRPr/>
            </a:lvl3pPr>
            <a:lvl4pPr lvl="3" rtl="0" algn="l">
              <a:spcBef>
                <a:spcPts val="1600"/>
              </a:spcBef>
              <a:spcAft>
                <a:spcPts val="0"/>
              </a:spcAft>
              <a:buSzPts val="1400"/>
              <a:buNone/>
              <a:defRPr/>
            </a:lvl4pPr>
            <a:lvl5pPr lvl="4" rtl="0" algn="l">
              <a:spcBef>
                <a:spcPts val="1600"/>
              </a:spcBef>
              <a:spcAft>
                <a:spcPts val="0"/>
              </a:spcAft>
              <a:buSzPts val="1400"/>
              <a:buNone/>
              <a:defRPr/>
            </a:lvl5pPr>
            <a:lvl6pPr lvl="5" rtl="0" algn="l">
              <a:spcBef>
                <a:spcPts val="1600"/>
              </a:spcBef>
              <a:spcAft>
                <a:spcPts val="0"/>
              </a:spcAft>
              <a:buSzPts val="1400"/>
              <a:buNone/>
              <a:defRPr/>
            </a:lvl6pPr>
            <a:lvl7pPr lvl="6" rtl="0" algn="l">
              <a:spcBef>
                <a:spcPts val="1600"/>
              </a:spcBef>
              <a:spcAft>
                <a:spcPts val="0"/>
              </a:spcAft>
              <a:buSzPts val="1400"/>
              <a:buNone/>
              <a:defRPr/>
            </a:lvl7pPr>
            <a:lvl8pPr lvl="7" rtl="0" algn="l">
              <a:spcBef>
                <a:spcPts val="1600"/>
              </a:spcBef>
              <a:spcAft>
                <a:spcPts val="0"/>
              </a:spcAft>
              <a:buSzPts val="1400"/>
              <a:buNone/>
              <a:defRPr/>
            </a:lvl8pPr>
            <a:lvl9pPr lvl="8" rtl="0" algn="l">
              <a:spcBef>
                <a:spcPts val="1600"/>
              </a:spcBef>
              <a:spcAft>
                <a:spcPts val="160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9" name="Shape 59"/>
        <p:cNvGrpSpPr/>
        <p:nvPr/>
      </p:nvGrpSpPr>
      <p:grpSpPr>
        <a:xfrm>
          <a:off x="0" y="0"/>
          <a:ext cx="0" cy="0"/>
          <a:chOff x="0" y="0"/>
          <a:chExt cx="0" cy="0"/>
        </a:xfrm>
      </p:grpSpPr>
      <p:sp>
        <p:nvSpPr>
          <p:cNvPr id="60" name="Google Shape;60;p15"/>
          <p:cNvSpPr txBox="1"/>
          <p:nvPr>
            <p:ph type="ctrTitle"/>
          </p:nvPr>
        </p:nvSpPr>
        <p:spPr>
          <a:xfrm>
            <a:off x="685800" y="1597819"/>
            <a:ext cx="7772400" cy="110251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15"/>
          <p:cNvSpPr txBox="1"/>
          <p:nvPr>
            <p:ph idx="1" type="subTitle"/>
          </p:nvPr>
        </p:nvSpPr>
        <p:spPr>
          <a:xfrm>
            <a:off x="1371600" y="2914650"/>
            <a:ext cx="6400800" cy="13144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62" name="Google Shape;62;p15"/>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5"/>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5"/>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 name="Shape 65"/>
        <p:cNvGrpSpPr/>
        <p:nvPr/>
      </p:nvGrpSpPr>
      <p:grpSpPr>
        <a:xfrm>
          <a:off x="0" y="0"/>
          <a:ext cx="0" cy="0"/>
          <a:chOff x="0" y="0"/>
          <a:chExt cx="0" cy="0"/>
        </a:xfrm>
      </p:grpSpPr>
      <p:sp>
        <p:nvSpPr>
          <p:cNvPr id="66" name="Google Shape;66;p16"/>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6"/>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8" name="Google Shape;68;p16"/>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6"/>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6"/>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1" name="Shape 71"/>
        <p:cNvGrpSpPr/>
        <p:nvPr/>
      </p:nvGrpSpPr>
      <p:grpSpPr>
        <a:xfrm>
          <a:off x="0" y="0"/>
          <a:ext cx="0" cy="0"/>
          <a:chOff x="0" y="0"/>
          <a:chExt cx="0" cy="0"/>
        </a:xfrm>
      </p:grpSpPr>
      <p:sp>
        <p:nvSpPr>
          <p:cNvPr id="72" name="Google Shape;72;p17"/>
          <p:cNvSpPr txBox="1"/>
          <p:nvPr>
            <p:ph type="title"/>
          </p:nvPr>
        </p:nvSpPr>
        <p:spPr>
          <a:xfrm>
            <a:off x="722313" y="3305175"/>
            <a:ext cx="7772400" cy="1021556"/>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7"/>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74" name="Google Shape;74;p17"/>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7"/>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7"/>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 name="Shape 77"/>
        <p:cNvGrpSpPr/>
        <p:nvPr/>
      </p:nvGrpSpPr>
      <p:grpSpPr>
        <a:xfrm>
          <a:off x="0" y="0"/>
          <a:ext cx="0" cy="0"/>
          <a:chOff x="0" y="0"/>
          <a:chExt cx="0" cy="0"/>
        </a:xfrm>
      </p:grpSpPr>
      <p:sp>
        <p:nvSpPr>
          <p:cNvPr id="78" name="Google Shape;78;p18"/>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8"/>
          <p:cNvSpPr txBox="1"/>
          <p:nvPr>
            <p:ph idx="1" type="body"/>
          </p:nvPr>
        </p:nvSpPr>
        <p:spPr>
          <a:xfrm>
            <a:off x="457200" y="1200150"/>
            <a:ext cx="4038600" cy="3394472"/>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80" name="Google Shape;80;p18"/>
          <p:cNvSpPr txBox="1"/>
          <p:nvPr>
            <p:ph idx="2" type="body"/>
          </p:nvPr>
        </p:nvSpPr>
        <p:spPr>
          <a:xfrm>
            <a:off x="4648200" y="1200150"/>
            <a:ext cx="4038600" cy="3394472"/>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81" name="Google Shape;81;p18"/>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8"/>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8"/>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4" name="Shape 84"/>
        <p:cNvGrpSpPr/>
        <p:nvPr/>
      </p:nvGrpSpPr>
      <p:grpSpPr>
        <a:xfrm>
          <a:off x="0" y="0"/>
          <a:ext cx="0" cy="0"/>
          <a:chOff x="0" y="0"/>
          <a:chExt cx="0" cy="0"/>
        </a:xfrm>
      </p:grpSpPr>
      <p:sp>
        <p:nvSpPr>
          <p:cNvPr id="85" name="Google Shape;85;p19"/>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9"/>
          <p:cNvSpPr txBox="1"/>
          <p:nvPr>
            <p:ph idx="1" type="body"/>
          </p:nvPr>
        </p:nvSpPr>
        <p:spPr>
          <a:xfrm>
            <a:off x="457200" y="1151335"/>
            <a:ext cx="4040188" cy="47982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87" name="Google Shape;87;p19"/>
          <p:cNvSpPr txBox="1"/>
          <p:nvPr>
            <p:ph idx="2" type="body"/>
          </p:nvPr>
        </p:nvSpPr>
        <p:spPr>
          <a:xfrm>
            <a:off x="457200" y="1631156"/>
            <a:ext cx="4040188" cy="2963466"/>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88" name="Google Shape;88;p19"/>
          <p:cNvSpPr txBox="1"/>
          <p:nvPr>
            <p:ph idx="3" type="body"/>
          </p:nvPr>
        </p:nvSpPr>
        <p:spPr>
          <a:xfrm>
            <a:off x="4645025" y="1151335"/>
            <a:ext cx="4041775" cy="47982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89" name="Google Shape;89;p19"/>
          <p:cNvSpPr txBox="1"/>
          <p:nvPr>
            <p:ph idx="4" type="body"/>
          </p:nvPr>
        </p:nvSpPr>
        <p:spPr>
          <a:xfrm>
            <a:off x="4645025" y="1631156"/>
            <a:ext cx="4041775" cy="2963466"/>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90" name="Google Shape;90;p19"/>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9"/>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9"/>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3" name="Shape 93"/>
        <p:cNvGrpSpPr/>
        <p:nvPr/>
      </p:nvGrpSpPr>
      <p:grpSpPr>
        <a:xfrm>
          <a:off x="0" y="0"/>
          <a:ext cx="0" cy="0"/>
          <a:chOff x="0" y="0"/>
          <a:chExt cx="0" cy="0"/>
        </a:xfrm>
      </p:grpSpPr>
      <p:sp>
        <p:nvSpPr>
          <p:cNvPr id="94" name="Google Shape;94;p20"/>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20"/>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20"/>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20"/>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1"/>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21"/>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21"/>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2" name="Shape 102"/>
        <p:cNvGrpSpPr/>
        <p:nvPr/>
      </p:nvGrpSpPr>
      <p:grpSpPr>
        <a:xfrm>
          <a:off x="0" y="0"/>
          <a:ext cx="0" cy="0"/>
          <a:chOff x="0" y="0"/>
          <a:chExt cx="0" cy="0"/>
        </a:xfrm>
      </p:grpSpPr>
      <p:sp>
        <p:nvSpPr>
          <p:cNvPr id="103" name="Google Shape;103;p22"/>
          <p:cNvSpPr txBox="1"/>
          <p:nvPr>
            <p:ph type="title"/>
          </p:nvPr>
        </p:nvSpPr>
        <p:spPr>
          <a:xfrm>
            <a:off x="457200" y="204788"/>
            <a:ext cx="3008313" cy="8715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22"/>
          <p:cNvSpPr txBox="1"/>
          <p:nvPr>
            <p:ph idx="1" type="body"/>
          </p:nvPr>
        </p:nvSpPr>
        <p:spPr>
          <a:xfrm>
            <a:off x="3575050" y="204788"/>
            <a:ext cx="5111750" cy="438983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105" name="Google Shape;105;p22"/>
          <p:cNvSpPr txBox="1"/>
          <p:nvPr>
            <p:ph idx="2" type="body"/>
          </p:nvPr>
        </p:nvSpPr>
        <p:spPr>
          <a:xfrm>
            <a:off x="457200" y="1076325"/>
            <a:ext cx="3008313" cy="3518297"/>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06" name="Google Shape;106;p22"/>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22"/>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22"/>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9" name="Shape 109"/>
        <p:cNvGrpSpPr/>
        <p:nvPr/>
      </p:nvGrpSpPr>
      <p:grpSpPr>
        <a:xfrm>
          <a:off x="0" y="0"/>
          <a:ext cx="0" cy="0"/>
          <a:chOff x="0" y="0"/>
          <a:chExt cx="0" cy="0"/>
        </a:xfrm>
      </p:grpSpPr>
      <p:sp>
        <p:nvSpPr>
          <p:cNvPr id="110" name="Google Shape;110;p23"/>
          <p:cNvSpPr txBox="1"/>
          <p:nvPr>
            <p:ph type="title"/>
          </p:nvPr>
        </p:nvSpPr>
        <p:spPr>
          <a:xfrm>
            <a:off x="1792288" y="3600450"/>
            <a:ext cx="5486400" cy="42505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1" name="Google Shape;111;p23"/>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12" name="Google Shape;112;p23"/>
          <p:cNvSpPr txBox="1"/>
          <p:nvPr>
            <p:ph idx="1" type="body"/>
          </p:nvPr>
        </p:nvSpPr>
        <p:spPr>
          <a:xfrm>
            <a:off x="1792288" y="4025503"/>
            <a:ext cx="5486400" cy="603646"/>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13" name="Google Shape;113;p23"/>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23"/>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23"/>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6" name="Shape 116"/>
        <p:cNvGrpSpPr/>
        <p:nvPr/>
      </p:nvGrpSpPr>
      <p:grpSpPr>
        <a:xfrm>
          <a:off x="0" y="0"/>
          <a:ext cx="0" cy="0"/>
          <a:chOff x="0" y="0"/>
          <a:chExt cx="0" cy="0"/>
        </a:xfrm>
      </p:grpSpPr>
      <p:sp>
        <p:nvSpPr>
          <p:cNvPr id="117" name="Google Shape;117;p24"/>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8" name="Google Shape;118;p24"/>
          <p:cNvSpPr txBox="1"/>
          <p:nvPr>
            <p:ph idx="1" type="body"/>
          </p:nvPr>
        </p:nvSpPr>
        <p:spPr>
          <a:xfrm rot="5400000">
            <a:off x="2874764" y="-1217414"/>
            <a:ext cx="339447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9" name="Google Shape;119;p24"/>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24"/>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24"/>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2" name="Shape 122"/>
        <p:cNvGrpSpPr/>
        <p:nvPr/>
      </p:nvGrpSpPr>
      <p:grpSpPr>
        <a:xfrm>
          <a:off x="0" y="0"/>
          <a:ext cx="0" cy="0"/>
          <a:chOff x="0" y="0"/>
          <a:chExt cx="0" cy="0"/>
        </a:xfrm>
      </p:grpSpPr>
      <p:sp>
        <p:nvSpPr>
          <p:cNvPr id="123" name="Google Shape;123;p25"/>
          <p:cNvSpPr txBox="1"/>
          <p:nvPr>
            <p:ph type="title"/>
          </p:nvPr>
        </p:nvSpPr>
        <p:spPr>
          <a:xfrm rot="5400000">
            <a:off x="5463778" y="1371600"/>
            <a:ext cx="4388644"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4" name="Google Shape;124;p25"/>
          <p:cNvSpPr txBox="1"/>
          <p:nvPr>
            <p:ph idx="1" type="body"/>
          </p:nvPr>
        </p:nvSpPr>
        <p:spPr>
          <a:xfrm rot="5400000">
            <a:off x="1272778" y="-609599"/>
            <a:ext cx="4388644"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5" name="Google Shape;125;p25"/>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25"/>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5"/>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34" name="Shape 134"/>
        <p:cNvGrpSpPr/>
        <p:nvPr/>
      </p:nvGrpSpPr>
      <p:grpSpPr>
        <a:xfrm>
          <a:off x="0" y="0"/>
          <a:ext cx="0" cy="0"/>
          <a:chOff x="0" y="0"/>
          <a:chExt cx="0" cy="0"/>
        </a:xfrm>
      </p:grpSpPr>
      <p:sp>
        <p:nvSpPr>
          <p:cNvPr id="135" name="Google Shape;135;p27"/>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6" name="Google Shape;136;p27"/>
          <p:cNvSpPr txBox="1"/>
          <p:nvPr>
            <p:ph idx="1" type="subTitle"/>
          </p:nvPr>
        </p:nvSpPr>
        <p:spPr>
          <a:xfrm>
            <a:off x="457200" y="1200150"/>
            <a:ext cx="8229300" cy="33942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37" name="Shape 137"/>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38" name="Shape 138"/>
        <p:cNvGrpSpPr/>
        <p:nvPr/>
      </p:nvGrpSpPr>
      <p:grpSpPr>
        <a:xfrm>
          <a:off x="0" y="0"/>
          <a:ext cx="0" cy="0"/>
          <a:chOff x="0" y="0"/>
          <a:chExt cx="0" cy="0"/>
        </a:xfrm>
      </p:grpSpPr>
      <p:sp>
        <p:nvSpPr>
          <p:cNvPr id="139" name="Google Shape;139;p29"/>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0" name="Google Shape;140;p29"/>
          <p:cNvSpPr txBox="1"/>
          <p:nvPr>
            <p:ph idx="1" type="body"/>
          </p:nvPr>
        </p:nvSpPr>
        <p:spPr>
          <a:xfrm>
            <a:off x="457200" y="1200150"/>
            <a:ext cx="8229300" cy="33942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41" name="Shape 141"/>
        <p:cNvGrpSpPr/>
        <p:nvPr/>
      </p:nvGrpSpPr>
      <p:grpSpPr>
        <a:xfrm>
          <a:off x="0" y="0"/>
          <a:ext cx="0" cy="0"/>
          <a:chOff x="0" y="0"/>
          <a:chExt cx="0" cy="0"/>
        </a:xfrm>
      </p:grpSpPr>
      <p:sp>
        <p:nvSpPr>
          <p:cNvPr id="142" name="Google Shape;142;p30"/>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3" name="Google Shape;143;p30"/>
          <p:cNvSpPr txBox="1"/>
          <p:nvPr>
            <p:ph idx="1" type="body"/>
          </p:nvPr>
        </p:nvSpPr>
        <p:spPr>
          <a:xfrm>
            <a:off x="457200" y="1200150"/>
            <a:ext cx="4015800" cy="33942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44" name="Google Shape;144;p30"/>
          <p:cNvSpPr txBox="1"/>
          <p:nvPr>
            <p:ph idx="2" type="body"/>
          </p:nvPr>
        </p:nvSpPr>
        <p:spPr>
          <a:xfrm>
            <a:off x="4674240" y="1200150"/>
            <a:ext cx="4015800" cy="33942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5" name="Shape 145"/>
        <p:cNvGrpSpPr/>
        <p:nvPr/>
      </p:nvGrpSpPr>
      <p:grpSpPr>
        <a:xfrm>
          <a:off x="0" y="0"/>
          <a:ext cx="0" cy="0"/>
          <a:chOff x="0" y="0"/>
          <a:chExt cx="0" cy="0"/>
        </a:xfrm>
      </p:grpSpPr>
      <p:sp>
        <p:nvSpPr>
          <p:cNvPr id="146" name="Google Shape;146;p31"/>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47" name="Shape 147"/>
        <p:cNvGrpSpPr/>
        <p:nvPr/>
      </p:nvGrpSpPr>
      <p:grpSpPr>
        <a:xfrm>
          <a:off x="0" y="0"/>
          <a:ext cx="0" cy="0"/>
          <a:chOff x="0" y="0"/>
          <a:chExt cx="0" cy="0"/>
        </a:xfrm>
      </p:grpSpPr>
      <p:sp>
        <p:nvSpPr>
          <p:cNvPr id="148" name="Google Shape;148;p32"/>
          <p:cNvSpPr txBox="1"/>
          <p:nvPr>
            <p:ph idx="1" type="subTitle"/>
          </p:nvPr>
        </p:nvSpPr>
        <p:spPr>
          <a:xfrm>
            <a:off x="457200" y="206010"/>
            <a:ext cx="8229300" cy="39732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49" name="Shape 149"/>
        <p:cNvGrpSpPr/>
        <p:nvPr/>
      </p:nvGrpSpPr>
      <p:grpSpPr>
        <a:xfrm>
          <a:off x="0" y="0"/>
          <a:ext cx="0" cy="0"/>
          <a:chOff x="0" y="0"/>
          <a:chExt cx="0" cy="0"/>
        </a:xfrm>
      </p:grpSpPr>
      <p:sp>
        <p:nvSpPr>
          <p:cNvPr id="150" name="Google Shape;150;p33"/>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1" name="Google Shape;151;p33"/>
          <p:cNvSpPr txBox="1"/>
          <p:nvPr>
            <p:ph idx="1" type="body"/>
          </p:nvPr>
        </p:nvSpPr>
        <p:spPr>
          <a:xfrm>
            <a:off x="457200" y="120015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52" name="Google Shape;152;p33"/>
          <p:cNvSpPr txBox="1"/>
          <p:nvPr>
            <p:ph idx="2" type="body"/>
          </p:nvPr>
        </p:nvSpPr>
        <p:spPr>
          <a:xfrm>
            <a:off x="4674240" y="1200150"/>
            <a:ext cx="4015800" cy="33942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53" name="Google Shape;153;p33"/>
          <p:cNvSpPr txBox="1"/>
          <p:nvPr>
            <p:ph idx="3" type="body"/>
          </p:nvPr>
        </p:nvSpPr>
        <p:spPr>
          <a:xfrm>
            <a:off x="457200" y="297324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54" name="Shape 154"/>
        <p:cNvGrpSpPr/>
        <p:nvPr/>
      </p:nvGrpSpPr>
      <p:grpSpPr>
        <a:xfrm>
          <a:off x="0" y="0"/>
          <a:ext cx="0" cy="0"/>
          <a:chOff x="0" y="0"/>
          <a:chExt cx="0" cy="0"/>
        </a:xfrm>
      </p:grpSpPr>
      <p:sp>
        <p:nvSpPr>
          <p:cNvPr id="155" name="Google Shape;155;p34"/>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6" name="Google Shape;156;p34"/>
          <p:cNvSpPr txBox="1"/>
          <p:nvPr>
            <p:ph idx="1" type="body"/>
          </p:nvPr>
        </p:nvSpPr>
        <p:spPr>
          <a:xfrm>
            <a:off x="457200" y="1200150"/>
            <a:ext cx="4015800" cy="33942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57" name="Google Shape;157;p34"/>
          <p:cNvSpPr txBox="1"/>
          <p:nvPr>
            <p:ph idx="2" type="body"/>
          </p:nvPr>
        </p:nvSpPr>
        <p:spPr>
          <a:xfrm>
            <a:off x="4674240" y="120015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58" name="Google Shape;158;p34"/>
          <p:cNvSpPr txBox="1"/>
          <p:nvPr>
            <p:ph idx="3" type="body"/>
          </p:nvPr>
        </p:nvSpPr>
        <p:spPr>
          <a:xfrm>
            <a:off x="4674240" y="297324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59" name="Shape 159"/>
        <p:cNvGrpSpPr/>
        <p:nvPr/>
      </p:nvGrpSpPr>
      <p:grpSpPr>
        <a:xfrm>
          <a:off x="0" y="0"/>
          <a:ext cx="0" cy="0"/>
          <a:chOff x="0" y="0"/>
          <a:chExt cx="0" cy="0"/>
        </a:xfrm>
      </p:grpSpPr>
      <p:sp>
        <p:nvSpPr>
          <p:cNvPr id="160" name="Google Shape;160;p35"/>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1" name="Google Shape;161;p35"/>
          <p:cNvSpPr txBox="1"/>
          <p:nvPr>
            <p:ph idx="1" type="body"/>
          </p:nvPr>
        </p:nvSpPr>
        <p:spPr>
          <a:xfrm>
            <a:off x="457200" y="120015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62" name="Google Shape;162;p35"/>
          <p:cNvSpPr txBox="1"/>
          <p:nvPr>
            <p:ph idx="2" type="body"/>
          </p:nvPr>
        </p:nvSpPr>
        <p:spPr>
          <a:xfrm>
            <a:off x="4674240" y="120015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63" name="Google Shape;163;p35"/>
          <p:cNvSpPr txBox="1"/>
          <p:nvPr>
            <p:ph idx="3" type="body"/>
          </p:nvPr>
        </p:nvSpPr>
        <p:spPr>
          <a:xfrm>
            <a:off x="457200" y="2973240"/>
            <a:ext cx="82293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64" name="Shape 164"/>
        <p:cNvGrpSpPr/>
        <p:nvPr/>
      </p:nvGrpSpPr>
      <p:grpSpPr>
        <a:xfrm>
          <a:off x="0" y="0"/>
          <a:ext cx="0" cy="0"/>
          <a:chOff x="0" y="0"/>
          <a:chExt cx="0" cy="0"/>
        </a:xfrm>
      </p:grpSpPr>
      <p:sp>
        <p:nvSpPr>
          <p:cNvPr id="165" name="Google Shape;165;p36"/>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6" name="Google Shape;166;p36"/>
          <p:cNvSpPr txBox="1"/>
          <p:nvPr>
            <p:ph idx="1" type="body"/>
          </p:nvPr>
        </p:nvSpPr>
        <p:spPr>
          <a:xfrm>
            <a:off x="457200" y="1200150"/>
            <a:ext cx="82293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67" name="Google Shape;167;p36"/>
          <p:cNvSpPr txBox="1"/>
          <p:nvPr>
            <p:ph idx="2" type="body"/>
          </p:nvPr>
        </p:nvSpPr>
        <p:spPr>
          <a:xfrm>
            <a:off x="457200" y="2973240"/>
            <a:ext cx="82293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68" name="Shape 168"/>
        <p:cNvGrpSpPr/>
        <p:nvPr/>
      </p:nvGrpSpPr>
      <p:grpSpPr>
        <a:xfrm>
          <a:off x="0" y="0"/>
          <a:ext cx="0" cy="0"/>
          <a:chOff x="0" y="0"/>
          <a:chExt cx="0" cy="0"/>
        </a:xfrm>
      </p:grpSpPr>
      <p:sp>
        <p:nvSpPr>
          <p:cNvPr id="169" name="Google Shape;169;p37"/>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70" name="Google Shape;170;p37"/>
          <p:cNvSpPr txBox="1"/>
          <p:nvPr>
            <p:ph idx="1" type="body"/>
          </p:nvPr>
        </p:nvSpPr>
        <p:spPr>
          <a:xfrm>
            <a:off x="457200" y="120015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71" name="Google Shape;171;p37"/>
          <p:cNvSpPr txBox="1"/>
          <p:nvPr>
            <p:ph idx="2" type="body"/>
          </p:nvPr>
        </p:nvSpPr>
        <p:spPr>
          <a:xfrm>
            <a:off x="4674240" y="120015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72" name="Google Shape;172;p37"/>
          <p:cNvSpPr txBox="1"/>
          <p:nvPr>
            <p:ph idx="3" type="body"/>
          </p:nvPr>
        </p:nvSpPr>
        <p:spPr>
          <a:xfrm>
            <a:off x="457200" y="297324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73" name="Google Shape;173;p37"/>
          <p:cNvSpPr txBox="1"/>
          <p:nvPr>
            <p:ph idx="4" type="body"/>
          </p:nvPr>
        </p:nvSpPr>
        <p:spPr>
          <a:xfrm>
            <a:off x="4674240" y="297324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74" name="Shape 174"/>
        <p:cNvGrpSpPr/>
        <p:nvPr/>
      </p:nvGrpSpPr>
      <p:grpSpPr>
        <a:xfrm>
          <a:off x="0" y="0"/>
          <a:ext cx="0" cy="0"/>
          <a:chOff x="0" y="0"/>
          <a:chExt cx="0" cy="0"/>
        </a:xfrm>
      </p:grpSpPr>
      <p:sp>
        <p:nvSpPr>
          <p:cNvPr id="175" name="Google Shape;175;p38"/>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76" name="Google Shape;176;p38"/>
          <p:cNvSpPr txBox="1"/>
          <p:nvPr>
            <p:ph idx="1" type="body"/>
          </p:nvPr>
        </p:nvSpPr>
        <p:spPr>
          <a:xfrm>
            <a:off x="457200" y="1200150"/>
            <a:ext cx="26496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77" name="Google Shape;177;p38"/>
          <p:cNvSpPr txBox="1"/>
          <p:nvPr>
            <p:ph idx="2" type="body"/>
          </p:nvPr>
        </p:nvSpPr>
        <p:spPr>
          <a:xfrm>
            <a:off x="3239640" y="1200150"/>
            <a:ext cx="26496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78" name="Google Shape;178;p38"/>
          <p:cNvSpPr txBox="1"/>
          <p:nvPr>
            <p:ph idx="3" type="body"/>
          </p:nvPr>
        </p:nvSpPr>
        <p:spPr>
          <a:xfrm>
            <a:off x="6022080" y="1200150"/>
            <a:ext cx="26496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79" name="Google Shape;179;p38"/>
          <p:cNvSpPr txBox="1"/>
          <p:nvPr>
            <p:ph idx="4" type="body"/>
          </p:nvPr>
        </p:nvSpPr>
        <p:spPr>
          <a:xfrm>
            <a:off x="457200" y="2973240"/>
            <a:ext cx="26496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80" name="Google Shape;180;p38"/>
          <p:cNvSpPr txBox="1"/>
          <p:nvPr>
            <p:ph idx="5" type="body"/>
          </p:nvPr>
        </p:nvSpPr>
        <p:spPr>
          <a:xfrm>
            <a:off x="3239640" y="2973240"/>
            <a:ext cx="26496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81" name="Google Shape;181;p38"/>
          <p:cNvSpPr txBox="1"/>
          <p:nvPr>
            <p:ph idx="6" type="body"/>
          </p:nvPr>
        </p:nvSpPr>
        <p:spPr>
          <a:xfrm>
            <a:off x="6022080" y="2973240"/>
            <a:ext cx="26496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88" name="Shape 188"/>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89" name="Shape 189"/>
        <p:cNvGrpSpPr/>
        <p:nvPr/>
      </p:nvGrpSpPr>
      <p:grpSpPr>
        <a:xfrm>
          <a:off x="0" y="0"/>
          <a:ext cx="0" cy="0"/>
          <a:chOff x="0" y="0"/>
          <a:chExt cx="0" cy="0"/>
        </a:xfrm>
      </p:grpSpPr>
      <p:sp>
        <p:nvSpPr>
          <p:cNvPr id="190" name="Google Shape;190;p41"/>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1" name="Google Shape;191;p41"/>
          <p:cNvSpPr txBox="1"/>
          <p:nvPr>
            <p:ph idx="1" type="subTitle"/>
          </p:nvPr>
        </p:nvSpPr>
        <p:spPr>
          <a:xfrm>
            <a:off x="457200" y="1200150"/>
            <a:ext cx="8229300" cy="33942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92" name="Shape 192"/>
        <p:cNvGrpSpPr/>
        <p:nvPr/>
      </p:nvGrpSpPr>
      <p:grpSpPr>
        <a:xfrm>
          <a:off x="0" y="0"/>
          <a:ext cx="0" cy="0"/>
          <a:chOff x="0" y="0"/>
          <a:chExt cx="0" cy="0"/>
        </a:xfrm>
      </p:grpSpPr>
      <p:sp>
        <p:nvSpPr>
          <p:cNvPr id="193" name="Google Shape;193;p42"/>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4" name="Google Shape;194;p42"/>
          <p:cNvSpPr txBox="1"/>
          <p:nvPr>
            <p:ph idx="1" type="body"/>
          </p:nvPr>
        </p:nvSpPr>
        <p:spPr>
          <a:xfrm>
            <a:off x="457200" y="1200150"/>
            <a:ext cx="8229300" cy="33942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95" name="Shape 195"/>
        <p:cNvGrpSpPr/>
        <p:nvPr/>
      </p:nvGrpSpPr>
      <p:grpSpPr>
        <a:xfrm>
          <a:off x="0" y="0"/>
          <a:ext cx="0" cy="0"/>
          <a:chOff x="0" y="0"/>
          <a:chExt cx="0" cy="0"/>
        </a:xfrm>
      </p:grpSpPr>
      <p:sp>
        <p:nvSpPr>
          <p:cNvPr id="196" name="Google Shape;196;p43"/>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7" name="Google Shape;197;p43"/>
          <p:cNvSpPr txBox="1"/>
          <p:nvPr>
            <p:ph idx="1" type="body"/>
          </p:nvPr>
        </p:nvSpPr>
        <p:spPr>
          <a:xfrm>
            <a:off x="457200" y="1200150"/>
            <a:ext cx="4015800" cy="33942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98" name="Google Shape;198;p43"/>
          <p:cNvSpPr txBox="1"/>
          <p:nvPr>
            <p:ph idx="2" type="body"/>
          </p:nvPr>
        </p:nvSpPr>
        <p:spPr>
          <a:xfrm>
            <a:off x="4674240" y="1200150"/>
            <a:ext cx="4015800" cy="33942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9" name="Shape 199"/>
        <p:cNvGrpSpPr/>
        <p:nvPr/>
      </p:nvGrpSpPr>
      <p:grpSpPr>
        <a:xfrm>
          <a:off x="0" y="0"/>
          <a:ext cx="0" cy="0"/>
          <a:chOff x="0" y="0"/>
          <a:chExt cx="0" cy="0"/>
        </a:xfrm>
      </p:grpSpPr>
      <p:sp>
        <p:nvSpPr>
          <p:cNvPr id="200" name="Google Shape;200;p44"/>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01" name="Shape 201"/>
        <p:cNvGrpSpPr/>
        <p:nvPr/>
      </p:nvGrpSpPr>
      <p:grpSpPr>
        <a:xfrm>
          <a:off x="0" y="0"/>
          <a:ext cx="0" cy="0"/>
          <a:chOff x="0" y="0"/>
          <a:chExt cx="0" cy="0"/>
        </a:xfrm>
      </p:grpSpPr>
      <p:sp>
        <p:nvSpPr>
          <p:cNvPr id="202" name="Google Shape;202;p45"/>
          <p:cNvSpPr txBox="1"/>
          <p:nvPr>
            <p:ph idx="1" type="subTitle"/>
          </p:nvPr>
        </p:nvSpPr>
        <p:spPr>
          <a:xfrm>
            <a:off x="457200" y="206010"/>
            <a:ext cx="8229300" cy="39732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03" name="Shape 203"/>
        <p:cNvGrpSpPr/>
        <p:nvPr/>
      </p:nvGrpSpPr>
      <p:grpSpPr>
        <a:xfrm>
          <a:off x="0" y="0"/>
          <a:ext cx="0" cy="0"/>
          <a:chOff x="0" y="0"/>
          <a:chExt cx="0" cy="0"/>
        </a:xfrm>
      </p:grpSpPr>
      <p:sp>
        <p:nvSpPr>
          <p:cNvPr id="204" name="Google Shape;204;p46"/>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05" name="Google Shape;205;p46"/>
          <p:cNvSpPr txBox="1"/>
          <p:nvPr>
            <p:ph idx="1" type="body"/>
          </p:nvPr>
        </p:nvSpPr>
        <p:spPr>
          <a:xfrm>
            <a:off x="457200" y="120015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06" name="Google Shape;206;p46"/>
          <p:cNvSpPr txBox="1"/>
          <p:nvPr>
            <p:ph idx="2" type="body"/>
          </p:nvPr>
        </p:nvSpPr>
        <p:spPr>
          <a:xfrm>
            <a:off x="4674240" y="1200150"/>
            <a:ext cx="4015800" cy="33942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07" name="Google Shape;207;p46"/>
          <p:cNvSpPr txBox="1"/>
          <p:nvPr>
            <p:ph idx="3" type="body"/>
          </p:nvPr>
        </p:nvSpPr>
        <p:spPr>
          <a:xfrm>
            <a:off x="457200" y="297324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208" name="Shape 208"/>
        <p:cNvGrpSpPr/>
        <p:nvPr/>
      </p:nvGrpSpPr>
      <p:grpSpPr>
        <a:xfrm>
          <a:off x="0" y="0"/>
          <a:ext cx="0" cy="0"/>
          <a:chOff x="0" y="0"/>
          <a:chExt cx="0" cy="0"/>
        </a:xfrm>
      </p:grpSpPr>
      <p:sp>
        <p:nvSpPr>
          <p:cNvPr id="209" name="Google Shape;209;p47"/>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0" name="Google Shape;210;p47"/>
          <p:cNvSpPr txBox="1"/>
          <p:nvPr>
            <p:ph idx="1" type="body"/>
          </p:nvPr>
        </p:nvSpPr>
        <p:spPr>
          <a:xfrm>
            <a:off x="457200" y="1200150"/>
            <a:ext cx="4015800" cy="33942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11" name="Google Shape;211;p47"/>
          <p:cNvSpPr txBox="1"/>
          <p:nvPr>
            <p:ph idx="2" type="body"/>
          </p:nvPr>
        </p:nvSpPr>
        <p:spPr>
          <a:xfrm>
            <a:off x="4674240" y="120015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12" name="Google Shape;212;p47"/>
          <p:cNvSpPr txBox="1"/>
          <p:nvPr>
            <p:ph idx="3" type="body"/>
          </p:nvPr>
        </p:nvSpPr>
        <p:spPr>
          <a:xfrm>
            <a:off x="4674240" y="297324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213" name="Shape 213"/>
        <p:cNvGrpSpPr/>
        <p:nvPr/>
      </p:nvGrpSpPr>
      <p:grpSpPr>
        <a:xfrm>
          <a:off x="0" y="0"/>
          <a:ext cx="0" cy="0"/>
          <a:chOff x="0" y="0"/>
          <a:chExt cx="0" cy="0"/>
        </a:xfrm>
      </p:grpSpPr>
      <p:sp>
        <p:nvSpPr>
          <p:cNvPr id="214" name="Google Shape;214;p48"/>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5" name="Google Shape;215;p48"/>
          <p:cNvSpPr txBox="1"/>
          <p:nvPr>
            <p:ph idx="1" type="body"/>
          </p:nvPr>
        </p:nvSpPr>
        <p:spPr>
          <a:xfrm>
            <a:off x="457200" y="120015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16" name="Google Shape;216;p48"/>
          <p:cNvSpPr txBox="1"/>
          <p:nvPr>
            <p:ph idx="2" type="body"/>
          </p:nvPr>
        </p:nvSpPr>
        <p:spPr>
          <a:xfrm>
            <a:off x="4674240" y="120015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17" name="Google Shape;217;p48"/>
          <p:cNvSpPr txBox="1"/>
          <p:nvPr>
            <p:ph idx="3" type="body"/>
          </p:nvPr>
        </p:nvSpPr>
        <p:spPr>
          <a:xfrm>
            <a:off x="457200" y="2973240"/>
            <a:ext cx="82293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218" name="Shape 218"/>
        <p:cNvGrpSpPr/>
        <p:nvPr/>
      </p:nvGrpSpPr>
      <p:grpSpPr>
        <a:xfrm>
          <a:off x="0" y="0"/>
          <a:ext cx="0" cy="0"/>
          <a:chOff x="0" y="0"/>
          <a:chExt cx="0" cy="0"/>
        </a:xfrm>
      </p:grpSpPr>
      <p:sp>
        <p:nvSpPr>
          <p:cNvPr id="219" name="Google Shape;219;p49"/>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20" name="Google Shape;220;p49"/>
          <p:cNvSpPr txBox="1"/>
          <p:nvPr>
            <p:ph idx="1" type="body"/>
          </p:nvPr>
        </p:nvSpPr>
        <p:spPr>
          <a:xfrm>
            <a:off x="457200" y="1200150"/>
            <a:ext cx="82293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21" name="Google Shape;221;p49"/>
          <p:cNvSpPr txBox="1"/>
          <p:nvPr>
            <p:ph idx="2" type="body"/>
          </p:nvPr>
        </p:nvSpPr>
        <p:spPr>
          <a:xfrm>
            <a:off x="457200" y="2973240"/>
            <a:ext cx="82293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222" name="Shape 222"/>
        <p:cNvGrpSpPr/>
        <p:nvPr/>
      </p:nvGrpSpPr>
      <p:grpSpPr>
        <a:xfrm>
          <a:off x="0" y="0"/>
          <a:ext cx="0" cy="0"/>
          <a:chOff x="0" y="0"/>
          <a:chExt cx="0" cy="0"/>
        </a:xfrm>
      </p:grpSpPr>
      <p:sp>
        <p:nvSpPr>
          <p:cNvPr id="223" name="Google Shape;223;p50"/>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24" name="Google Shape;224;p50"/>
          <p:cNvSpPr txBox="1"/>
          <p:nvPr>
            <p:ph idx="1" type="body"/>
          </p:nvPr>
        </p:nvSpPr>
        <p:spPr>
          <a:xfrm>
            <a:off x="457200" y="120015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25" name="Google Shape;225;p50"/>
          <p:cNvSpPr txBox="1"/>
          <p:nvPr>
            <p:ph idx="2" type="body"/>
          </p:nvPr>
        </p:nvSpPr>
        <p:spPr>
          <a:xfrm>
            <a:off x="4674240" y="120015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26" name="Google Shape;226;p50"/>
          <p:cNvSpPr txBox="1"/>
          <p:nvPr>
            <p:ph idx="3" type="body"/>
          </p:nvPr>
        </p:nvSpPr>
        <p:spPr>
          <a:xfrm>
            <a:off x="457200" y="297324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27" name="Google Shape;227;p50"/>
          <p:cNvSpPr txBox="1"/>
          <p:nvPr>
            <p:ph idx="4" type="body"/>
          </p:nvPr>
        </p:nvSpPr>
        <p:spPr>
          <a:xfrm>
            <a:off x="4674240" y="297324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28" name="Shape 228"/>
        <p:cNvGrpSpPr/>
        <p:nvPr/>
      </p:nvGrpSpPr>
      <p:grpSpPr>
        <a:xfrm>
          <a:off x="0" y="0"/>
          <a:ext cx="0" cy="0"/>
          <a:chOff x="0" y="0"/>
          <a:chExt cx="0" cy="0"/>
        </a:xfrm>
      </p:grpSpPr>
      <p:sp>
        <p:nvSpPr>
          <p:cNvPr id="229" name="Google Shape;229;p51"/>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0" name="Google Shape;230;p51"/>
          <p:cNvSpPr txBox="1"/>
          <p:nvPr>
            <p:ph idx="1" type="body"/>
          </p:nvPr>
        </p:nvSpPr>
        <p:spPr>
          <a:xfrm>
            <a:off x="457200" y="1200150"/>
            <a:ext cx="26496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31" name="Google Shape;231;p51"/>
          <p:cNvSpPr txBox="1"/>
          <p:nvPr>
            <p:ph idx="2" type="body"/>
          </p:nvPr>
        </p:nvSpPr>
        <p:spPr>
          <a:xfrm>
            <a:off x="3239640" y="1200150"/>
            <a:ext cx="26496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32" name="Google Shape;232;p51"/>
          <p:cNvSpPr txBox="1"/>
          <p:nvPr>
            <p:ph idx="3" type="body"/>
          </p:nvPr>
        </p:nvSpPr>
        <p:spPr>
          <a:xfrm>
            <a:off x="6022080" y="1200150"/>
            <a:ext cx="26496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33" name="Google Shape;233;p51"/>
          <p:cNvSpPr txBox="1"/>
          <p:nvPr>
            <p:ph idx="4" type="body"/>
          </p:nvPr>
        </p:nvSpPr>
        <p:spPr>
          <a:xfrm>
            <a:off x="457200" y="2973240"/>
            <a:ext cx="26496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34" name="Google Shape;234;p51"/>
          <p:cNvSpPr txBox="1"/>
          <p:nvPr>
            <p:ph idx="5" type="body"/>
          </p:nvPr>
        </p:nvSpPr>
        <p:spPr>
          <a:xfrm>
            <a:off x="3239640" y="2973240"/>
            <a:ext cx="26496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35" name="Google Shape;235;p51"/>
          <p:cNvSpPr txBox="1"/>
          <p:nvPr>
            <p:ph idx="6" type="body"/>
          </p:nvPr>
        </p:nvSpPr>
        <p:spPr>
          <a:xfrm>
            <a:off x="6022080" y="2973240"/>
            <a:ext cx="26496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4.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3" Type="http://schemas.openxmlformats.org/officeDocument/2006/relationships/theme" Target="../theme/theme1.xml"/><Relationship Id="rId12" Type="http://schemas.openxmlformats.org/officeDocument/2006/relationships/slideLayout" Target="../slideLayouts/slideLayout35.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6.xml"/><Relationship Id="rId10" Type="http://schemas.openxmlformats.org/officeDocument/2006/relationships/slideLayout" Target="../slideLayouts/slideLayout45.xml"/><Relationship Id="rId13" Type="http://schemas.openxmlformats.org/officeDocument/2006/relationships/theme" Target="../theme/theme3.xml"/><Relationship Id="rId12" Type="http://schemas.openxmlformats.org/officeDocument/2006/relationships/slideLayout" Target="../slideLayouts/slideLayout47.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 name="Shape 53"/>
        <p:cNvGrpSpPr/>
        <p:nvPr/>
      </p:nvGrpSpPr>
      <p:grpSpPr>
        <a:xfrm>
          <a:off x="0" y="0"/>
          <a:ext cx="0" cy="0"/>
          <a:chOff x="0" y="0"/>
          <a:chExt cx="0" cy="0"/>
        </a:xfrm>
      </p:grpSpPr>
      <p:sp>
        <p:nvSpPr>
          <p:cNvPr id="54" name="Google Shape;54;p14"/>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5" name="Google Shape;55;p14"/>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6" name="Google Shape;56;p14"/>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7" name="Google Shape;57;p14"/>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8" name="Google Shape;58;p14"/>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8" name="Shape 128"/>
        <p:cNvGrpSpPr/>
        <p:nvPr/>
      </p:nvGrpSpPr>
      <p:grpSpPr>
        <a:xfrm>
          <a:off x="0" y="0"/>
          <a:ext cx="0" cy="0"/>
          <a:chOff x="0" y="0"/>
          <a:chExt cx="0" cy="0"/>
        </a:xfrm>
      </p:grpSpPr>
      <p:sp>
        <p:nvSpPr>
          <p:cNvPr id="129" name="Google Shape;129;p26"/>
          <p:cNvSpPr txBox="1"/>
          <p:nvPr>
            <p:ph type="title"/>
          </p:nvPr>
        </p:nvSpPr>
        <p:spPr>
          <a:xfrm>
            <a:off x="685800" y="1597860"/>
            <a:ext cx="7772100" cy="1102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30" name="Google Shape;130;p26"/>
          <p:cNvSpPr txBox="1"/>
          <p:nvPr>
            <p:ph idx="10" type="dt"/>
          </p:nvPr>
        </p:nvSpPr>
        <p:spPr>
          <a:xfrm>
            <a:off x="457200" y="4767390"/>
            <a:ext cx="2133300" cy="273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31" name="Google Shape;131;p26"/>
          <p:cNvSpPr txBox="1"/>
          <p:nvPr>
            <p:ph idx="11" type="ftr"/>
          </p:nvPr>
        </p:nvSpPr>
        <p:spPr>
          <a:xfrm>
            <a:off x="3124080" y="4767390"/>
            <a:ext cx="2895000" cy="273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32" name="Google Shape;132;p26"/>
          <p:cNvSpPr txBox="1"/>
          <p:nvPr>
            <p:ph idx="12" type="sldNum"/>
          </p:nvPr>
        </p:nvSpPr>
        <p:spPr>
          <a:xfrm>
            <a:off x="6553080" y="4767390"/>
            <a:ext cx="2133300" cy="273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1pPr>
            <a:lvl2pPr indent="0" lvl="1"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2pPr>
            <a:lvl3pPr indent="0" lvl="2"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3pPr>
            <a:lvl4pPr indent="0" lvl="3"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4pPr>
            <a:lvl5pPr indent="0" lvl="4"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5pPr>
            <a:lvl6pPr indent="0" lvl="5"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6pPr>
            <a:lvl7pPr indent="0" lvl="6"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7pPr>
            <a:lvl8pPr indent="0" lvl="7"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8pPr>
            <a:lvl9pPr indent="0" lvl="8"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solidFill>
                <a:srgbClr val="000000"/>
              </a:solidFill>
              <a:latin typeface="Times New Roman"/>
              <a:ea typeface="Times New Roman"/>
              <a:cs typeface="Times New Roman"/>
              <a:sym typeface="Times New Roman"/>
            </a:endParaRPr>
          </a:p>
        </p:txBody>
      </p:sp>
      <p:sp>
        <p:nvSpPr>
          <p:cNvPr id="133" name="Google Shape;133;p26"/>
          <p:cNvSpPr txBox="1"/>
          <p:nvPr>
            <p:ph idx="1" type="body"/>
          </p:nvPr>
        </p:nvSpPr>
        <p:spPr>
          <a:xfrm>
            <a:off x="457200" y="1203390"/>
            <a:ext cx="8229300" cy="298290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2" name="Shape 182"/>
        <p:cNvGrpSpPr/>
        <p:nvPr/>
      </p:nvGrpSpPr>
      <p:grpSpPr>
        <a:xfrm>
          <a:off x="0" y="0"/>
          <a:ext cx="0" cy="0"/>
          <a:chOff x="0" y="0"/>
          <a:chExt cx="0" cy="0"/>
        </a:xfrm>
      </p:grpSpPr>
      <p:sp>
        <p:nvSpPr>
          <p:cNvPr id="183" name="Google Shape;183;p39"/>
          <p:cNvSpPr txBox="1"/>
          <p:nvPr>
            <p:ph type="title"/>
          </p:nvPr>
        </p:nvSpPr>
        <p:spPr>
          <a:xfrm>
            <a:off x="457200" y="206010"/>
            <a:ext cx="8229300" cy="857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84" name="Google Shape;184;p39"/>
          <p:cNvSpPr txBox="1"/>
          <p:nvPr>
            <p:ph idx="1" type="body"/>
          </p:nvPr>
        </p:nvSpPr>
        <p:spPr>
          <a:xfrm>
            <a:off x="457200" y="1200150"/>
            <a:ext cx="8229300" cy="33942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85" name="Google Shape;185;p39"/>
          <p:cNvSpPr txBox="1"/>
          <p:nvPr>
            <p:ph idx="10" type="dt"/>
          </p:nvPr>
        </p:nvSpPr>
        <p:spPr>
          <a:xfrm>
            <a:off x="457200" y="4767390"/>
            <a:ext cx="2133300" cy="273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86" name="Google Shape;186;p39"/>
          <p:cNvSpPr txBox="1"/>
          <p:nvPr>
            <p:ph idx="11" type="ftr"/>
          </p:nvPr>
        </p:nvSpPr>
        <p:spPr>
          <a:xfrm>
            <a:off x="3124080" y="4767390"/>
            <a:ext cx="2895000" cy="273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87" name="Google Shape;187;p39"/>
          <p:cNvSpPr txBox="1"/>
          <p:nvPr>
            <p:ph idx="12" type="sldNum"/>
          </p:nvPr>
        </p:nvSpPr>
        <p:spPr>
          <a:xfrm>
            <a:off x="6553080" y="4767390"/>
            <a:ext cx="2133300" cy="273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1pPr>
            <a:lvl2pPr indent="0" lvl="1"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2pPr>
            <a:lvl3pPr indent="0" lvl="2"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3pPr>
            <a:lvl4pPr indent="0" lvl="3"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4pPr>
            <a:lvl5pPr indent="0" lvl="4"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5pPr>
            <a:lvl6pPr indent="0" lvl="5"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6pPr>
            <a:lvl7pPr indent="0" lvl="6"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7pPr>
            <a:lvl8pPr indent="0" lvl="7"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8pPr>
            <a:lvl9pPr indent="0" lvl="8"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8.jp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6.jpg"/><Relationship Id="rId4" Type="http://schemas.openxmlformats.org/officeDocument/2006/relationships/hyperlink" Target="https://newatlas.com/go/4720/?itm_source=newatlas&amp;itm_medium=article-body"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9.jpg"/><Relationship Id="rId4" Type="http://schemas.openxmlformats.org/officeDocument/2006/relationships/image" Target="../media/image25.jpg"/><Relationship Id="rId5" Type="http://schemas.openxmlformats.org/officeDocument/2006/relationships/image" Target="../media/image11.png"/><Relationship Id="rId6" Type="http://schemas.openxmlformats.org/officeDocument/2006/relationships/image" Target="../media/image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xml"/><Relationship Id="rId3" Type="http://schemas.openxmlformats.org/officeDocument/2006/relationships/hyperlink" Target="mailto:guyvdb@cs.ucla.edu" TargetMode="External"/><Relationship Id="rId4" Type="http://schemas.openxmlformats.org/officeDocument/2006/relationships/hyperlink" Target="mailto:joshuacnf@ucla.edu" TargetMode="External"/><Relationship Id="rId5" Type="http://schemas.openxmlformats.org/officeDocument/2006/relationships/hyperlink" Target="mailto:poorvagarg@cs.ucla.edu" TargetMode="External"/><Relationship Id="rId6" Type="http://schemas.openxmlformats.org/officeDocument/2006/relationships/hyperlink" Target="https://bruinlearn.ucla.edu/courses/176721" TargetMode="External"/><Relationship Id="rId7" Type="http://schemas.openxmlformats.org/officeDocument/2006/relationships/image" Target="../media/image2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9.jpg"/><Relationship Id="rId4" Type="http://schemas.openxmlformats.org/officeDocument/2006/relationships/image" Target="../media/image30.jpg"/><Relationship Id="rId5" Type="http://schemas.openxmlformats.org/officeDocument/2006/relationships/image" Target="../media/image2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7.jpg"/><Relationship Id="rId4" Type="http://schemas.openxmlformats.org/officeDocument/2006/relationships/image" Target="../media/image1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32.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hyperlink" Target="https://en.wikipedia.org/wiki/Spike_Jonze" TargetMode="External"/><Relationship Id="rId4" Type="http://schemas.openxmlformats.org/officeDocument/2006/relationships/hyperlink" Target="https://en.wikipedia.org/wiki/Her_(film)"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28.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41.png"/><Relationship Id="rId4" Type="http://schemas.openxmlformats.org/officeDocument/2006/relationships/image" Target="../media/image39.png"/><Relationship Id="rId5" Type="http://schemas.openxmlformats.org/officeDocument/2006/relationships/image" Target="../media/image31.png"/><Relationship Id="rId6"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33.png"/><Relationship Id="rId4" Type="http://schemas.openxmlformats.org/officeDocument/2006/relationships/image" Target="../media/image35.png"/><Relationship Id="rId5"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34.png"/><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3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52"/>
          <p:cNvSpPr txBox="1"/>
          <p:nvPr/>
        </p:nvSpPr>
        <p:spPr>
          <a:xfrm>
            <a:off x="685800" y="1597860"/>
            <a:ext cx="7772100" cy="1102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4400" u="none" cap="none" strike="noStrike">
                <a:solidFill>
                  <a:srgbClr val="000000"/>
                </a:solidFill>
                <a:latin typeface="Calibri"/>
                <a:ea typeface="Calibri"/>
                <a:cs typeface="Calibri"/>
                <a:sym typeface="Calibri"/>
              </a:rPr>
              <a:t>CS 161: Fundamentals of </a:t>
            </a:r>
            <a:r>
              <a:rPr lang="en" sz="4400">
                <a:latin typeface="Calibri"/>
                <a:ea typeface="Calibri"/>
                <a:cs typeface="Calibri"/>
                <a:sym typeface="Calibri"/>
              </a:rPr>
              <a:t>Artificial Intelligence</a:t>
            </a:r>
            <a:br>
              <a:rPr b="0" i="0" lang="en" sz="1800" u="none" cap="none" strike="noStrike"/>
            </a:br>
            <a:endParaRPr b="0" i="0" sz="4400" u="none" cap="none" strike="noStrike">
              <a:solidFill>
                <a:srgbClr val="000000"/>
              </a:solidFill>
              <a:latin typeface="Calibri"/>
              <a:ea typeface="Calibri"/>
              <a:cs typeface="Calibri"/>
              <a:sym typeface="Calibri"/>
            </a:endParaRPr>
          </a:p>
        </p:txBody>
      </p:sp>
      <p:sp>
        <p:nvSpPr>
          <p:cNvPr id="241" name="Google Shape;241;p52"/>
          <p:cNvSpPr txBox="1"/>
          <p:nvPr/>
        </p:nvSpPr>
        <p:spPr>
          <a:xfrm>
            <a:off x="1371600" y="3346647"/>
            <a:ext cx="6400500" cy="88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 sz="3200" u="none" cap="none" strike="noStrike">
                <a:solidFill>
                  <a:srgbClr val="8B8B8B"/>
                </a:solidFill>
                <a:latin typeface="Calibri"/>
                <a:ea typeface="Calibri"/>
                <a:cs typeface="Calibri"/>
                <a:sym typeface="Calibri"/>
              </a:rPr>
              <a:t>Guy Van den Broeck</a:t>
            </a:r>
            <a:endParaRPr b="0" i="0" sz="3200" u="none" cap="none" strike="noStrike">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61"/>
          <p:cNvSpPr txBox="1"/>
          <p:nvPr/>
        </p:nvSpPr>
        <p:spPr>
          <a:xfrm>
            <a:off x="685800" y="1216860"/>
            <a:ext cx="7772100" cy="1102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i="1" lang="en" sz="6700">
                <a:solidFill>
                  <a:schemeClr val="dk1"/>
                </a:solidFill>
                <a:latin typeface="Calibri"/>
                <a:ea typeface="Calibri"/>
                <a:cs typeface="Calibri"/>
                <a:sym typeface="Calibri"/>
              </a:rPr>
              <a:t>What is AI?</a:t>
            </a:r>
            <a:endParaRPr i="1" sz="67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None/>
            </a:pPr>
            <a:r>
              <a:t/>
            </a:r>
            <a:endParaRPr sz="4400">
              <a:latin typeface="Calibri"/>
              <a:ea typeface="Calibri"/>
              <a:cs typeface="Calibri"/>
              <a:sym typeface="Calibri"/>
            </a:endParaRPr>
          </a:p>
        </p:txBody>
      </p:sp>
      <p:sp>
        <p:nvSpPr>
          <p:cNvPr id="301" name="Google Shape;301;p61"/>
          <p:cNvSpPr txBox="1"/>
          <p:nvPr/>
        </p:nvSpPr>
        <p:spPr>
          <a:xfrm>
            <a:off x="1371600" y="2965647"/>
            <a:ext cx="6400500" cy="88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3200" u="none" cap="none" strike="noStrike">
              <a:latin typeface="Arial"/>
              <a:ea typeface="Arial"/>
              <a:cs typeface="Arial"/>
              <a:sym typeface="Arial"/>
            </a:endParaRPr>
          </a:p>
        </p:txBody>
      </p:sp>
      <p:sp>
        <p:nvSpPr>
          <p:cNvPr id="302" name="Google Shape;302;p61"/>
          <p:cNvSpPr txBox="1"/>
          <p:nvPr/>
        </p:nvSpPr>
        <p:spPr>
          <a:xfrm>
            <a:off x="0" y="4286250"/>
            <a:ext cx="9067800" cy="650100"/>
          </a:xfrm>
          <a:prstGeom prst="rect">
            <a:avLst/>
          </a:prstGeom>
          <a:noFill/>
          <a:ln>
            <a:noFill/>
          </a:ln>
        </p:spPr>
        <p:txBody>
          <a:bodyPr anchorCtr="0" anchor="t" bIns="45700" lIns="91425" spcFirstLastPara="1" rIns="91425" wrap="square" tIns="45700">
            <a:noAutofit/>
          </a:bodyPr>
          <a:lstStyle/>
          <a:p>
            <a:pPr indent="0" lvl="0" marL="0" marR="0" rtl="0" algn="ctr">
              <a:spcBef>
                <a:spcPts val="400"/>
              </a:spcBef>
              <a:spcAft>
                <a:spcPts val="0"/>
              </a:spcAft>
              <a:buClr>
                <a:srgbClr val="888888"/>
              </a:buClr>
              <a:buSzPts val="2000"/>
              <a:buFont typeface="Arial"/>
              <a:buNone/>
            </a:pPr>
            <a:r>
              <a:rPr b="0" i="0" lang="en" sz="2000" u="none" cap="none" strike="noStrike">
                <a:solidFill>
                  <a:srgbClr val="888888"/>
                </a:solidFill>
                <a:latin typeface="Arial"/>
                <a:ea typeface="Arial"/>
                <a:cs typeface="Arial"/>
                <a:sym typeface="Arial"/>
              </a:rPr>
              <a:t>Slides taken from Stuart Russell, Danny De Schreye, et al.</a:t>
            </a:r>
            <a:endParaRPr/>
          </a:p>
          <a:p>
            <a:pPr indent="0" lvl="0" marL="0" marR="0" rtl="0" algn="ctr">
              <a:spcBef>
                <a:spcPts val="400"/>
              </a:spcBef>
              <a:spcAft>
                <a:spcPts val="0"/>
              </a:spcAft>
              <a:buClr>
                <a:srgbClr val="888888"/>
              </a:buClr>
              <a:buSzPts val="2000"/>
              <a:buFont typeface="Arial"/>
              <a:buNone/>
            </a:pPr>
            <a:r>
              <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62"/>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
              <a:t>Is this AI?</a:t>
            </a:r>
            <a:endParaRPr/>
          </a:p>
        </p:txBody>
      </p:sp>
      <p:sp>
        <p:nvSpPr>
          <p:cNvPr id="308" name="Google Shape;308;p62"/>
          <p:cNvSpPr txBox="1"/>
          <p:nvPr/>
        </p:nvSpPr>
        <p:spPr>
          <a:xfrm>
            <a:off x="2743200" y="2800350"/>
            <a:ext cx="3657600" cy="162877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Char char="•"/>
            </a:pPr>
            <a:r>
              <a:rPr b="0" i="0" lang="en" sz="3200" u="none" cap="none" strike="noStrike">
                <a:solidFill>
                  <a:schemeClr val="dk1"/>
                </a:solidFill>
                <a:latin typeface="Calibri"/>
                <a:ea typeface="Calibri"/>
                <a:cs typeface="Calibri"/>
                <a:sym typeface="Calibri"/>
              </a:rPr>
              <a:t>For humans? </a:t>
            </a:r>
            <a:endParaRPr b="0" i="0" sz="3200" u="none" cap="none" strike="noStrike">
              <a:solidFill>
                <a:schemeClr val="dk1"/>
              </a:solidFill>
              <a:latin typeface="Calibri"/>
              <a:ea typeface="Calibri"/>
              <a:cs typeface="Calibri"/>
              <a:sym typeface="Calibri"/>
            </a:endParaRPr>
          </a:p>
          <a:p>
            <a:pPr indent="-342900" lvl="0" marL="342900" marR="0" rtl="0" algn="l">
              <a:spcBef>
                <a:spcPts val="640"/>
              </a:spcBef>
              <a:spcAft>
                <a:spcPts val="0"/>
              </a:spcAft>
              <a:buClr>
                <a:schemeClr val="dk1"/>
              </a:buClr>
              <a:buSzPts val="3200"/>
              <a:buFont typeface="Arial"/>
              <a:buChar char="•"/>
            </a:pPr>
            <a:r>
              <a:rPr b="0" i="0" lang="en" sz="3200" u="none" cap="none" strike="noStrike">
                <a:solidFill>
                  <a:schemeClr val="dk1"/>
                </a:solidFill>
                <a:latin typeface="Calibri"/>
                <a:ea typeface="Calibri"/>
                <a:cs typeface="Calibri"/>
                <a:sym typeface="Calibri"/>
              </a:rPr>
              <a:t>For computers?</a:t>
            </a:r>
            <a:endParaRPr/>
          </a:p>
          <a:p>
            <a:pPr indent="-342900" lvl="0" marL="342900" marR="0" rtl="0" algn="l">
              <a:spcBef>
                <a:spcPts val="640"/>
              </a:spcBef>
              <a:spcAft>
                <a:spcPts val="0"/>
              </a:spcAft>
              <a:buClr>
                <a:schemeClr val="dk1"/>
              </a:buClr>
              <a:buSzPts val="3200"/>
              <a:buFont typeface="Arial"/>
              <a:buChar char="•"/>
            </a:pPr>
            <a:r>
              <a:rPr b="0" i="0" lang="en" sz="3200" u="none" cap="none" strike="noStrike">
                <a:solidFill>
                  <a:schemeClr val="dk1"/>
                </a:solidFill>
                <a:latin typeface="Calibri"/>
                <a:ea typeface="Calibri"/>
                <a:cs typeface="Calibri"/>
                <a:sym typeface="Calibri"/>
              </a:rPr>
              <a:t>In the year 1900? </a:t>
            </a:r>
            <a:endParaRPr b="0" i="0" sz="3200" u="none" cap="none" strike="noStrike">
              <a:solidFill>
                <a:schemeClr val="dk1"/>
              </a:solidFill>
              <a:latin typeface="Calibri"/>
              <a:ea typeface="Calibri"/>
              <a:cs typeface="Calibri"/>
              <a:sym typeface="Calibri"/>
            </a:endParaRPr>
          </a:p>
        </p:txBody>
      </p:sp>
      <p:grpSp>
        <p:nvGrpSpPr>
          <p:cNvPr id="309" name="Google Shape;309;p62"/>
          <p:cNvGrpSpPr/>
          <p:nvPr/>
        </p:nvGrpSpPr>
        <p:grpSpPr>
          <a:xfrm>
            <a:off x="3635375" y="1175146"/>
            <a:ext cx="1927225" cy="787004"/>
            <a:chOff x="3360" y="1296"/>
            <a:chExt cx="1214" cy="661"/>
          </a:xfrm>
        </p:grpSpPr>
        <p:sp>
          <p:nvSpPr>
            <p:cNvPr id="310" name="Google Shape;310;p62"/>
            <p:cNvSpPr txBox="1"/>
            <p:nvPr/>
          </p:nvSpPr>
          <p:spPr>
            <a:xfrm>
              <a:off x="3493" y="1296"/>
              <a:ext cx="967" cy="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800" u="none" cap="none" strike="noStrike">
                  <a:solidFill>
                    <a:schemeClr val="dk1"/>
                  </a:solidFill>
                  <a:latin typeface="Calibri"/>
                  <a:ea typeface="Calibri"/>
                  <a:cs typeface="Calibri"/>
                  <a:sym typeface="Calibri"/>
                </a:rPr>
                <a:t>3921 . 56</a:t>
              </a:r>
              <a:endParaRPr/>
            </a:p>
          </p:txBody>
        </p:sp>
        <p:sp>
          <p:nvSpPr>
            <p:cNvPr id="311" name="Google Shape;311;p62"/>
            <p:cNvSpPr txBox="1"/>
            <p:nvPr/>
          </p:nvSpPr>
          <p:spPr>
            <a:xfrm>
              <a:off x="3374" y="1563"/>
              <a:ext cx="1200" cy="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2800">
                  <a:solidFill>
                    <a:schemeClr val="dk1"/>
                  </a:solidFill>
                  <a:latin typeface="Calibri"/>
                  <a:ea typeface="Calibri"/>
                  <a:cs typeface="Calibri"/>
                  <a:sym typeface="Calibri"/>
                </a:rPr>
                <a:t> x    73 . 13</a:t>
              </a:r>
              <a:endParaRPr/>
            </a:p>
          </p:txBody>
        </p:sp>
        <p:cxnSp>
          <p:nvCxnSpPr>
            <p:cNvPr id="312" name="Google Shape;312;p62"/>
            <p:cNvCxnSpPr/>
            <p:nvPr/>
          </p:nvCxnSpPr>
          <p:spPr>
            <a:xfrm>
              <a:off x="3360" y="1957"/>
              <a:ext cx="1200" cy="0"/>
            </a:xfrm>
            <a:prstGeom prst="straightConnector1">
              <a:avLst/>
            </a:prstGeom>
            <a:noFill/>
            <a:ln cap="flat" cmpd="sng" w="38100">
              <a:solidFill>
                <a:srgbClr val="CC0000"/>
              </a:solidFill>
              <a:prstDash val="solid"/>
              <a:round/>
              <a:headEnd len="med" w="med" type="none"/>
              <a:tailEnd len="med" w="med" type="none"/>
            </a:ln>
          </p:spPr>
        </p:cxnSp>
      </p:grpSp>
      <p:sp>
        <p:nvSpPr>
          <p:cNvPr id="313" name="Google Shape;313;p62"/>
          <p:cNvSpPr txBox="1"/>
          <p:nvPr/>
        </p:nvSpPr>
        <p:spPr>
          <a:xfrm>
            <a:off x="3414010" y="1941765"/>
            <a:ext cx="1981633" cy="39241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2800">
                <a:solidFill>
                  <a:schemeClr val="dk1"/>
                </a:solidFill>
                <a:latin typeface="Calibri"/>
                <a:ea typeface="Calibri"/>
                <a:cs typeface="Calibri"/>
                <a:sym typeface="Calibri"/>
              </a:rPr>
              <a:t>286 783 . 68</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p63"/>
          <p:cNvPicPr preferRelativeResize="0"/>
          <p:nvPr/>
        </p:nvPicPr>
        <p:blipFill rotWithShape="1">
          <a:blip r:embed="rId3">
            <a:alphaModFix/>
          </a:blip>
          <a:srcRect b="0" l="0" r="0" t="0"/>
          <a:stretch/>
        </p:blipFill>
        <p:spPr>
          <a:xfrm>
            <a:off x="432913" y="325562"/>
            <a:ext cx="4866725" cy="4492375"/>
          </a:xfrm>
          <a:prstGeom prst="rect">
            <a:avLst/>
          </a:prstGeom>
          <a:noFill/>
          <a:ln>
            <a:noFill/>
          </a:ln>
        </p:spPr>
      </p:pic>
      <p:pic>
        <p:nvPicPr>
          <p:cNvPr descr="http://blogs-images.forbes.com/davidewalt/files/2011/08/kasparov-deep-blue-game-6-1997.jpg" id="319" name="Google Shape;319;p63"/>
          <p:cNvPicPr preferRelativeResize="0"/>
          <p:nvPr/>
        </p:nvPicPr>
        <p:blipFill rotWithShape="1">
          <a:blip r:embed="rId4">
            <a:alphaModFix/>
          </a:blip>
          <a:srcRect b="0" l="0" r="27023" t="0"/>
          <a:stretch/>
        </p:blipFill>
        <p:spPr>
          <a:xfrm>
            <a:off x="6048375" y="2428168"/>
            <a:ext cx="2809076" cy="23455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64"/>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descr="poker.jpg" id="329" name="Google Shape;329;p65"/>
          <p:cNvPicPr preferRelativeResize="0"/>
          <p:nvPr/>
        </p:nvPicPr>
        <p:blipFill rotWithShape="1">
          <a:blip r:embed="rId3">
            <a:alphaModFix/>
          </a:blip>
          <a:srcRect b="0" l="0" r="0" t="0"/>
          <a:stretch/>
        </p:blipFill>
        <p:spPr>
          <a:xfrm>
            <a:off x="1679674" y="302777"/>
            <a:ext cx="6054074" cy="4537950"/>
          </a:xfrm>
          <a:prstGeom prst="rect">
            <a:avLst/>
          </a:prstGeom>
          <a:noFill/>
          <a:ln>
            <a:noFill/>
          </a:ln>
        </p:spPr>
      </p:pic>
      <p:pic>
        <p:nvPicPr>
          <p:cNvPr id="330" name="Google Shape;330;p65"/>
          <p:cNvPicPr preferRelativeResize="0"/>
          <p:nvPr/>
        </p:nvPicPr>
        <p:blipFill rotWithShape="1">
          <a:blip r:embed="rId4">
            <a:alphaModFix/>
          </a:blip>
          <a:srcRect b="4461" l="34524" r="40692" t="23308"/>
          <a:stretch/>
        </p:blipFill>
        <p:spPr>
          <a:xfrm>
            <a:off x="4500051" y="1769200"/>
            <a:ext cx="2126776" cy="29456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66"/>
          <p:cNvPicPr preferRelativeResize="0"/>
          <p:nvPr/>
        </p:nvPicPr>
        <p:blipFill rotWithShape="1">
          <a:blip r:embed="rId3">
            <a:alphaModFix/>
          </a:blip>
          <a:srcRect b="0" l="0" r="0" t="0"/>
          <a:stretch/>
        </p:blipFill>
        <p:spPr>
          <a:xfrm>
            <a:off x="2660650" y="787825"/>
            <a:ext cx="6223150" cy="4079400"/>
          </a:xfrm>
          <a:prstGeom prst="rect">
            <a:avLst/>
          </a:prstGeom>
          <a:noFill/>
          <a:ln>
            <a:noFill/>
          </a:ln>
        </p:spPr>
      </p:pic>
      <p:sp>
        <p:nvSpPr>
          <p:cNvPr id="336" name="Google Shape;336;p66"/>
          <p:cNvSpPr txBox="1"/>
          <p:nvPr/>
        </p:nvSpPr>
        <p:spPr>
          <a:xfrm>
            <a:off x="302950" y="125125"/>
            <a:ext cx="3000000" cy="22071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b="1" lang="en" sz="2300">
                <a:solidFill>
                  <a:srgbClr val="222222"/>
                </a:solidFill>
                <a:highlight>
                  <a:srgbClr val="FFFFFF"/>
                </a:highlight>
                <a:latin typeface="Times New Roman"/>
                <a:ea typeface="Times New Roman"/>
                <a:cs typeface="Times New Roman"/>
                <a:sym typeface="Times New Roman"/>
              </a:rPr>
              <a:t>Human-level control through deep reinforcement learning</a:t>
            </a:r>
            <a:endParaRPr b="1" sz="2300">
              <a:solidFill>
                <a:srgbClr val="222222"/>
              </a:solidFill>
              <a:highlight>
                <a:srgbClr val="FFFFFF"/>
              </a:highlight>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sz="1100">
              <a:solidFill>
                <a:schemeClr val="dk1"/>
              </a:solidFill>
            </a:endParaRPr>
          </a:p>
        </p:txBody>
      </p:sp>
      <p:pic>
        <p:nvPicPr>
          <p:cNvPr id="337" name="Google Shape;337;p66"/>
          <p:cNvPicPr preferRelativeResize="0"/>
          <p:nvPr/>
        </p:nvPicPr>
        <p:blipFill>
          <a:blip r:embed="rId4">
            <a:alphaModFix/>
          </a:blip>
          <a:stretch>
            <a:fillRect/>
          </a:stretch>
        </p:blipFill>
        <p:spPr>
          <a:xfrm>
            <a:off x="302950" y="1927421"/>
            <a:ext cx="2072375" cy="1036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descr="watson.jpg" id="342" name="Google Shape;342;p67"/>
          <p:cNvPicPr preferRelativeResize="0"/>
          <p:nvPr/>
        </p:nvPicPr>
        <p:blipFill rotWithShape="1">
          <a:blip r:embed="rId3">
            <a:alphaModFix/>
          </a:blip>
          <a:srcRect b="0" l="9003" r="6995" t="0"/>
          <a:stretch/>
        </p:blipFill>
        <p:spPr>
          <a:xfrm>
            <a:off x="995451" y="514625"/>
            <a:ext cx="7153099" cy="3989050"/>
          </a:xfrm>
          <a:prstGeom prst="rect">
            <a:avLst/>
          </a:prstGeom>
          <a:noFill/>
          <a:ln>
            <a:noFill/>
          </a:ln>
        </p:spPr>
      </p:pic>
      <p:sp>
        <p:nvSpPr>
          <p:cNvPr id="343" name="Google Shape;343;p67"/>
          <p:cNvSpPr txBox="1"/>
          <p:nvPr/>
        </p:nvSpPr>
        <p:spPr>
          <a:xfrm>
            <a:off x="7264100" y="4624450"/>
            <a:ext cx="18441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2000">
                <a:solidFill>
                  <a:schemeClr val="dk1"/>
                </a:solidFill>
                <a:latin typeface="Calibri"/>
                <a:ea typeface="Calibri"/>
                <a:cs typeface="Calibri"/>
                <a:sym typeface="Calibri"/>
              </a:rPr>
              <a:t>IBM Watson</a:t>
            </a:r>
            <a:endParaRPr sz="20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descr="fin2" id="348" name="Google Shape;348;p68"/>
          <p:cNvPicPr preferRelativeResize="0"/>
          <p:nvPr/>
        </p:nvPicPr>
        <p:blipFill rotWithShape="1">
          <a:blip r:embed="rId3">
            <a:alphaModFix/>
          </a:blip>
          <a:srcRect b="18392" l="27153" r="7091" t="41220"/>
          <a:stretch/>
        </p:blipFill>
        <p:spPr>
          <a:xfrm>
            <a:off x="958400" y="413250"/>
            <a:ext cx="7320350" cy="4361226"/>
          </a:xfrm>
          <a:prstGeom prst="rect">
            <a:avLst/>
          </a:prstGeom>
          <a:noFill/>
          <a:ln>
            <a:noFill/>
          </a:ln>
        </p:spPr>
      </p:pic>
      <p:sp>
        <p:nvSpPr>
          <p:cNvPr id="349" name="Google Shape;349;p68"/>
          <p:cNvSpPr txBox="1"/>
          <p:nvPr/>
        </p:nvSpPr>
        <p:spPr>
          <a:xfrm>
            <a:off x="0" y="0"/>
            <a:ext cx="30000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rgbClr val="333333"/>
                </a:solidFill>
                <a:highlight>
                  <a:srgbClr val="FFFFFF"/>
                </a:highlight>
                <a:latin typeface="Lora"/>
                <a:ea typeface="Lora"/>
                <a:cs typeface="Lora"/>
                <a:sym typeface="Lora"/>
              </a:rPr>
              <a:t> </a:t>
            </a:r>
            <a:r>
              <a:rPr lang="en" sz="1350">
                <a:solidFill>
                  <a:schemeClr val="hlink"/>
                </a:solidFill>
                <a:highlight>
                  <a:srgbClr val="FFFFFF"/>
                </a:highlight>
                <a:uFill>
                  <a:noFill/>
                </a:uFill>
                <a:latin typeface="Lora"/>
                <a:ea typeface="Lora"/>
                <a:cs typeface="Lora"/>
                <a:sym typeface="Lora"/>
                <a:hlinkClick r:id="rId4"/>
              </a:rPr>
              <a:t>2005 DARPA Grand Challenge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descr="Testing" id="355" name="Google Shape;355;p69"/>
          <p:cNvPicPr preferRelativeResize="0"/>
          <p:nvPr/>
        </p:nvPicPr>
        <p:blipFill rotWithShape="1">
          <a:blip r:embed="rId3">
            <a:alphaModFix/>
          </a:blip>
          <a:srcRect b="0" l="0" r="0" t="0"/>
          <a:stretch/>
        </p:blipFill>
        <p:spPr>
          <a:xfrm>
            <a:off x="2796150" y="937301"/>
            <a:ext cx="6133301" cy="4013275"/>
          </a:xfrm>
          <a:prstGeom prst="rect">
            <a:avLst/>
          </a:prstGeom>
          <a:noFill/>
          <a:ln>
            <a:noFill/>
          </a:ln>
        </p:spPr>
      </p:pic>
      <p:sp>
        <p:nvSpPr>
          <p:cNvPr id="356" name="Google Shape;356;p69"/>
          <p:cNvSpPr txBox="1"/>
          <p:nvPr/>
        </p:nvSpPr>
        <p:spPr>
          <a:xfrm>
            <a:off x="0" y="0"/>
            <a:ext cx="3000000" cy="2167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400"/>
              </a:spcBef>
              <a:spcAft>
                <a:spcPts val="600"/>
              </a:spcAft>
              <a:buNone/>
            </a:pPr>
            <a:r>
              <a:rPr b="1" lang="en" sz="2300">
                <a:solidFill>
                  <a:schemeClr val="dk1"/>
                </a:solidFill>
              </a:rPr>
              <a:t>Global seismic monitoring for the Comprehensive Nuclear-Test-Ban Treaty</a:t>
            </a:r>
            <a:endParaRPr b="1" sz="23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descr="http://1u88jj3r4db2x4txp44yqfj1.wpengine.netdna-cdn.com/wp-content/uploads/2016/01/Google-Nature-chess.jpg" id="361" name="Google Shape;361;p70"/>
          <p:cNvPicPr preferRelativeResize="0"/>
          <p:nvPr/>
        </p:nvPicPr>
        <p:blipFill rotWithShape="1">
          <a:blip r:embed="rId3">
            <a:alphaModFix/>
          </a:blip>
          <a:srcRect b="0" l="0" r="0" t="0"/>
          <a:stretch/>
        </p:blipFill>
        <p:spPr>
          <a:xfrm>
            <a:off x="513699" y="415500"/>
            <a:ext cx="3282150" cy="4313124"/>
          </a:xfrm>
          <a:prstGeom prst="rect">
            <a:avLst/>
          </a:prstGeom>
          <a:noFill/>
          <a:ln>
            <a:noFill/>
          </a:ln>
        </p:spPr>
      </p:pic>
      <p:pic>
        <p:nvPicPr>
          <p:cNvPr id="362" name="Google Shape;362;p70"/>
          <p:cNvPicPr preferRelativeResize="0"/>
          <p:nvPr/>
        </p:nvPicPr>
        <p:blipFill rotWithShape="1">
          <a:blip r:embed="rId4">
            <a:alphaModFix/>
          </a:blip>
          <a:srcRect b="0" l="0" r="0" t="0"/>
          <a:stretch/>
        </p:blipFill>
        <p:spPr>
          <a:xfrm>
            <a:off x="4356400" y="770919"/>
            <a:ext cx="2389500" cy="1344094"/>
          </a:xfrm>
          <a:prstGeom prst="rect">
            <a:avLst/>
          </a:prstGeom>
          <a:noFill/>
          <a:ln>
            <a:noFill/>
          </a:ln>
        </p:spPr>
      </p:pic>
      <p:pic>
        <p:nvPicPr>
          <p:cNvPr id="363" name="Google Shape;363;p70"/>
          <p:cNvPicPr preferRelativeResize="0"/>
          <p:nvPr/>
        </p:nvPicPr>
        <p:blipFill rotWithShape="1">
          <a:blip r:embed="rId5">
            <a:alphaModFix/>
          </a:blip>
          <a:srcRect b="0" l="0" r="0" t="0"/>
          <a:stretch/>
        </p:blipFill>
        <p:spPr>
          <a:xfrm>
            <a:off x="4527600" y="3115256"/>
            <a:ext cx="2389500" cy="1344094"/>
          </a:xfrm>
          <a:prstGeom prst="rect">
            <a:avLst/>
          </a:prstGeom>
          <a:noFill/>
          <a:ln>
            <a:noFill/>
          </a:ln>
        </p:spPr>
      </p:pic>
      <p:pic>
        <p:nvPicPr>
          <p:cNvPr id="364" name="Google Shape;364;p70"/>
          <p:cNvPicPr preferRelativeResize="0"/>
          <p:nvPr/>
        </p:nvPicPr>
        <p:blipFill rotWithShape="1">
          <a:blip r:embed="rId6">
            <a:alphaModFix/>
          </a:blip>
          <a:srcRect b="0" l="0" r="0" t="0"/>
          <a:stretch/>
        </p:blipFill>
        <p:spPr>
          <a:xfrm>
            <a:off x="6162216" y="1932506"/>
            <a:ext cx="2389500" cy="134409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53"/>
          <p:cNvSpPr txBox="1"/>
          <p:nvPr/>
        </p:nvSpPr>
        <p:spPr>
          <a:xfrm>
            <a:off x="457200" y="206010"/>
            <a:ext cx="6552600" cy="857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4400">
                <a:latin typeface="Calibri"/>
                <a:ea typeface="Calibri"/>
                <a:cs typeface="Calibri"/>
                <a:sym typeface="Calibri"/>
              </a:rPr>
              <a:t>People</a:t>
            </a:r>
            <a:endParaRPr b="0" i="0" sz="4400" u="none" cap="none" strike="noStrike">
              <a:solidFill>
                <a:srgbClr val="000000"/>
              </a:solidFill>
              <a:latin typeface="Calibri"/>
              <a:ea typeface="Calibri"/>
              <a:cs typeface="Calibri"/>
              <a:sym typeface="Calibri"/>
            </a:endParaRPr>
          </a:p>
        </p:txBody>
      </p:sp>
      <p:sp>
        <p:nvSpPr>
          <p:cNvPr id="247" name="Google Shape;247;p53"/>
          <p:cNvSpPr txBox="1"/>
          <p:nvPr/>
        </p:nvSpPr>
        <p:spPr>
          <a:xfrm>
            <a:off x="457200" y="1200150"/>
            <a:ext cx="8229300" cy="3657300"/>
          </a:xfrm>
          <a:prstGeom prst="rect">
            <a:avLst/>
          </a:prstGeom>
          <a:noFill/>
          <a:ln>
            <a:noFill/>
          </a:ln>
        </p:spPr>
        <p:txBody>
          <a:bodyPr anchorCtr="0" anchor="t" bIns="45700" lIns="91425" spcFirstLastPara="1" rIns="91425" wrap="square" tIns="45700">
            <a:noAutofit/>
          </a:bodyPr>
          <a:lstStyle/>
          <a:p>
            <a:pPr indent="-342720" lvl="0" marL="343080" marR="0" rtl="0" algn="l">
              <a:lnSpc>
                <a:spcPct val="100000"/>
              </a:lnSpc>
              <a:spcBef>
                <a:spcPts val="0"/>
              </a:spcBef>
              <a:spcAft>
                <a:spcPts val="0"/>
              </a:spcAft>
              <a:buClr>
                <a:srgbClr val="000000"/>
              </a:buClr>
              <a:buSzPts val="3200"/>
              <a:buFont typeface="Arial"/>
              <a:buChar char="•"/>
            </a:pPr>
            <a:r>
              <a:rPr i="0" lang="en" sz="3000" u="none" cap="none" strike="noStrike">
                <a:solidFill>
                  <a:srgbClr val="000000"/>
                </a:solidFill>
                <a:latin typeface="Calibri"/>
                <a:ea typeface="Calibri"/>
                <a:cs typeface="Calibri"/>
                <a:sym typeface="Calibri"/>
              </a:rPr>
              <a:t>Instructor: </a:t>
            </a:r>
            <a:br>
              <a:rPr i="0" lang="en" sz="1600" u="none" cap="none" strike="noStrike">
                <a:latin typeface="Calibri"/>
                <a:ea typeface="Calibri"/>
                <a:cs typeface="Calibri"/>
                <a:sym typeface="Calibri"/>
              </a:rPr>
            </a:br>
            <a:r>
              <a:rPr i="0" lang="en" sz="2400" u="none" cap="none" strike="noStrike">
                <a:solidFill>
                  <a:srgbClr val="000000"/>
                </a:solidFill>
                <a:latin typeface="Calibri"/>
                <a:ea typeface="Calibri"/>
                <a:cs typeface="Calibri"/>
                <a:sym typeface="Calibri"/>
              </a:rPr>
              <a:t>Prof. Guy Van den Broeck &lt;</a:t>
            </a:r>
            <a:r>
              <a:rPr i="0" lang="en" sz="2400" u="sng" cap="none" strike="noStrike">
                <a:solidFill>
                  <a:schemeClr val="hlink"/>
                </a:solidFill>
                <a:latin typeface="Calibri"/>
                <a:ea typeface="Calibri"/>
                <a:cs typeface="Calibri"/>
                <a:sym typeface="Calibri"/>
                <a:hlinkClick r:id="rId3"/>
              </a:rPr>
              <a:t>guyvdb@cs.ucla.edu</a:t>
            </a:r>
            <a:r>
              <a:rPr i="0" lang="en" sz="2400" u="none" cap="none" strike="noStrike">
                <a:solidFill>
                  <a:srgbClr val="000000"/>
                </a:solidFill>
                <a:latin typeface="Calibri"/>
                <a:ea typeface="Calibri"/>
                <a:cs typeface="Calibri"/>
                <a:sym typeface="Calibri"/>
              </a:rPr>
              <a:t>&gt;</a:t>
            </a:r>
            <a:endParaRPr i="0" sz="2400" u="none" cap="none" strike="noStrike">
              <a:solidFill>
                <a:srgbClr val="000000"/>
              </a:solidFill>
              <a:latin typeface="Calibri"/>
              <a:ea typeface="Calibri"/>
              <a:cs typeface="Calibri"/>
              <a:sym typeface="Calibri"/>
            </a:endParaRPr>
          </a:p>
          <a:p>
            <a:pPr indent="-330020" lvl="0" marL="343080" marR="0" rtl="0" algn="l">
              <a:lnSpc>
                <a:spcPct val="100000"/>
              </a:lnSpc>
              <a:spcBef>
                <a:spcPts val="641"/>
              </a:spcBef>
              <a:spcAft>
                <a:spcPts val="0"/>
              </a:spcAft>
              <a:buClr>
                <a:srgbClr val="000000"/>
              </a:buClr>
              <a:buSzPts val="3000"/>
              <a:buFont typeface="Calibri"/>
              <a:buChar char="•"/>
            </a:pPr>
            <a:r>
              <a:rPr lang="en" sz="3000">
                <a:latin typeface="Calibri"/>
                <a:ea typeface="Calibri"/>
                <a:cs typeface="Calibri"/>
                <a:sym typeface="Calibri"/>
              </a:rPr>
              <a:t>Teaching Assistants</a:t>
            </a:r>
            <a:r>
              <a:rPr i="0" lang="en" sz="3000" u="none" cap="none" strike="noStrike">
                <a:solidFill>
                  <a:srgbClr val="000000"/>
                </a:solidFill>
                <a:latin typeface="Calibri"/>
                <a:ea typeface="Calibri"/>
                <a:cs typeface="Calibri"/>
                <a:sym typeface="Calibri"/>
              </a:rPr>
              <a:t>:</a:t>
            </a:r>
            <a:endParaRPr sz="2400">
              <a:solidFill>
                <a:schemeClr val="dk1"/>
              </a:solidFill>
              <a:latin typeface="Calibri"/>
              <a:ea typeface="Calibri"/>
              <a:cs typeface="Calibri"/>
              <a:sym typeface="Calibri"/>
            </a:endParaRPr>
          </a:p>
          <a:p>
            <a:pPr indent="-381000" lvl="1" marL="914400" rtl="0" algn="l">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TA: Honghua Zhang &lt;</a:t>
            </a:r>
            <a:r>
              <a:rPr lang="en" sz="2400" u="sng">
                <a:solidFill>
                  <a:schemeClr val="hlink"/>
                </a:solidFill>
                <a:latin typeface="Calibri"/>
                <a:ea typeface="Calibri"/>
                <a:cs typeface="Calibri"/>
                <a:sym typeface="Calibri"/>
                <a:hlinkClick r:id="rId4"/>
              </a:rPr>
              <a:t>joshuacnf@ucla.edu</a:t>
            </a:r>
            <a:r>
              <a:rPr lang="en" sz="2400">
                <a:solidFill>
                  <a:schemeClr val="dk1"/>
                </a:solidFill>
                <a:latin typeface="Calibri"/>
                <a:ea typeface="Calibri"/>
                <a:cs typeface="Calibri"/>
                <a:sym typeface="Calibri"/>
              </a:rPr>
              <a:t>&gt;</a:t>
            </a:r>
            <a:endParaRPr sz="2400">
              <a:solidFill>
                <a:schemeClr val="dk1"/>
              </a:solidFill>
              <a:latin typeface="Calibri"/>
              <a:ea typeface="Calibri"/>
              <a:cs typeface="Calibri"/>
              <a:sym typeface="Calibri"/>
            </a:endParaRPr>
          </a:p>
          <a:p>
            <a:pPr indent="-381000" lvl="1" marL="914400" rtl="0" algn="l">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TA: Poorva Garg &lt;</a:t>
            </a:r>
            <a:r>
              <a:rPr lang="en" sz="2400" u="sng">
                <a:solidFill>
                  <a:schemeClr val="hlink"/>
                </a:solidFill>
                <a:latin typeface="Calibri"/>
                <a:ea typeface="Calibri"/>
                <a:cs typeface="Calibri"/>
                <a:sym typeface="Calibri"/>
                <a:hlinkClick r:id="rId5"/>
              </a:rPr>
              <a:t>poorvagarg@cs.ucla.edu</a:t>
            </a:r>
            <a:r>
              <a:rPr lang="en" sz="2400">
                <a:solidFill>
                  <a:schemeClr val="dk1"/>
                </a:solidFill>
                <a:latin typeface="Calibri"/>
                <a:ea typeface="Calibri"/>
                <a:cs typeface="Calibri"/>
                <a:sym typeface="Calibri"/>
              </a:rPr>
              <a:t>&gt;</a:t>
            </a:r>
            <a:endParaRPr sz="2400">
              <a:solidFill>
                <a:schemeClr val="dk1"/>
              </a:solidFill>
              <a:latin typeface="Calibri"/>
              <a:ea typeface="Calibri"/>
              <a:cs typeface="Calibri"/>
              <a:sym typeface="Calibri"/>
            </a:endParaRPr>
          </a:p>
          <a:p>
            <a:pPr indent="0" lvl="0" marL="914400" rtl="0" algn="l">
              <a:spcBef>
                <a:spcPts val="0"/>
              </a:spcBef>
              <a:spcAft>
                <a:spcPts val="0"/>
              </a:spcAft>
              <a:buNone/>
            </a:pPr>
            <a:r>
              <a:rPr lang="en" sz="2400">
                <a:solidFill>
                  <a:schemeClr val="dk1"/>
                </a:solidFill>
                <a:latin typeface="Calibri"/>
                <a:ea typeface="Calibri"/>
                <a:cs typeface="Calibri"/>
                <a:sym typeface="Calibri"/>
              </a:rPr>
              <a:t>	</a:t>
            </a:r>
            <a:endParaRPr sz="2400">
              <a:solidFill>
                <a:schemeClr val="dk1"/>
              </a:solidFill>
              <a:latin typeface="Calibri"/>
              <a:ea typeface="Calibri"/>
              <a:cs typeface="Calibri"/>
              <a:sym typeface="Calibri"/>
            </a:endParaRPr>
          </a:p>
          <a:p>
            <a:pPr indent="-419100" lvl="0" marL="457200" rtl="0" algn="l">
              <a:spcBef>
                <a:spcPts val="0"/>
              </a:spcBef>
              <a:spcAft>
                <a:spcPts val="0"/>
              </a:spcAft>
              <a:buSzPts val="3000"/>
              <a:buFont typeface="Calibri"/>
              <a:buChar char="•"/>
            </a:pPr>
            <a:r>
              <a:rPr lang="en" sz="3000">
                <a:latin typeface="Calibri"/>
                <a:ea typeface="Calibri"/>
                <a:cs typeface="Calibri"/>
                <a:sym typeface="Calibri"/>
              </a:rPr>
              <a:t>Announcements and Assignments: </a:t>
            </a:r>
            <a:r>
              <a:rPr lang="en" sz="3000" u="sng">
                <a:solidFill>
                  <a:schemeClr val="hlink"/>
                </a:solidFill>
                <a:latin typeface="Calibri"/>
                <a:ea typeface="Calibri"/>
                <a:cs typeface="Calibri"/>
                <a:sym typeface="Calibri"/>
                <a:hlinkClick r:id="rId6"/>
              </a:rPr>
              <a:t>BruinLearn</a:t>
            </a:r>
            <a:endParaRPr sz="3000">
              <a:latin typeface="Calibri"/>
              <a:ea typeface="Calibri"/>
              <a:cs typeface="Calibri"/>
              <a:sym typeface="Calibri"/>
            </a:endParaRPr>
          </a:p>
        </p:txBody>
      </p:sp>
      <p:pic>
        <p:nvPicPr>
          <p:cNvPr id="248" name="Google Shape;248;p53"/>
          <p:cNvPicPr preferRelativeResize="0"/>
          <p:nvPr/>
        </p:nvPicPr>
        <p:blipFill rotWithShape="1">
          <a:blip r:embed="rId7">
            <a:alphaModFix/>
          </a:blip>
          <a:srcRect b="0" l="0" r="0" t="0"/>
          <a:stretch/>
        </p:blipFill>
        <p:spPr>
          <a:xfrm>
            <a:off x="7390926" y="1246897"/>
            <a:ext cx="1440600" cy="1440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71"/>
          <p:cNvPicPr preferRelativeResize="0"/>
          <p:nvPr/>
        </p:nvPicPr>
        <p:blipFill>
          <a:blip r:embed="rId3">
            <a:alphaModFix/>
          </a:blip>
          <a:stretch>
            <a:fillRect/>
          </a:stretch>
        </p:blipFill>
        <p:spPr>
          <a:xfrm>
            <a:off x="1571175" y="111575"/>
            <a:ext cx="6506025" cy="48795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72"/>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
              <a:t>Definition of AI?</a:t>
            </a:r>
            <a:endParaRPr/>
          </a:p>
        </p:txBody>
      </p:sp>
      <p:sp>
        <p:nvSpPr>
          <p:cNvPr id="375" name="Google Shape;375;p72"/>
          <p:cNvSpPr txBox="1"/>
          <p:nvPr>
            <p:ph idx="1" type="body"/>
          </p:nvPr>
        </p:nvSpPr>
        <p:spPr>
          <a:xfrm>
            <a:off x="457200" y="1356675"/>
            <a:ext cx="8229600" cy="3237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None/>
            </a:pPr>
            <a:r>
              <a:rPr i="1" lang="en"/>
              <a:t>When do we consider a creative activity of humans to require intelligence? </a:t>
            </a:r>
            <a:endParaRPr i="1"/>
          </a:p>
          <a:p>
            <a:pPr indent="0" lvl="0" marL="0" rtl="0" algn="l">
              <a:spcBef>
                <a:spcPts val="640"/>
              </a:spcBef>
              <a:spcAft>
                <a:spcPts val="0"/>
              </a:spcAft>
              <a:buClr>
                <a:schemeClr val="dk1"/>
              </a:buClr>
              <a:buSzPts val="3200"/>
              <a:buNone/>
            </a:pPr>
            <a:r>
              <a:t/>
            </a:r>
            <a:endParaRPr i="1"/>
          </a:p>
          <a:p>
            <a:pPr indent="0" lvl="0" marL="0" rtl="0" algn="l">
              <a:spcBef>
                <a:spcPts val="640"/>
              </a:spcBef>
              <a:spcAft>
                <a:spcPts val="0"/>
              </a:spcAft>
              <a:buClr>
                <a:schemeClr val="dk1"/>
              </a:buClr>
              <a:buSzPts val="3200"/>
              <a:buNone/>
            </a:pPr>
            <a:r>
              <a:rPr i="1" lang="en"/>
              <a:t>When would we consider a program intelligent?</a:t>
            </a:r>
            <a:endParaRPr i="1"/>
          </a:p>
          <a:p>
            <a:pPr indent="0" lvl="0" marL="0" rtl="0" algn="l">
              <a:spcBef>
                <a:spcPts val="640"/>
              </a:spcBef>
              <a:spcAft>
                <a:spcPts val="0"/>
              </a:spcAft>
              <a:buClr>
                <a:schemeClr val="dk1"/>
              </a:buClr>
              <a:buSzPts val="3200"/>
              <a:buNone/>
            </a:pPr>
            <a:r>
              <a:t/>
            </a:r>
            <a:endParaRPr i="1"/>
          </a:p>
          <a:p>
            <a:pPr indent="0" lvl="0" marL="0" rtl="0" algn="l">
              <a:spcBef>
                <a:spcPts val="640"/>
              </a:spcBef>
              <a:spcAft>
                <a:spcPts val="0"/>
              </a:spcAft>
              <a:buClr>
                <a:schemeClr val="dk1"/>
              </a:buClr>
              <a:buSzPts val="3200"/>
              <a:buNone/>
            </a:pPr>
            <a:r>
              <a:rPr i="1" lang="en"/>
              <a:t>What do you think?</a:t>
            </a:r>
            <a:endParaRPr i="1"/>
          </a:p>
          <a:p>
            <a:pPr indent="0" lvl="0" marL="0" rtl="0" algn="l">
              <a:spcBef>
                <a:spcPts val="640"/>
              </a:spcBef>
              <a:spcAft>
                <a:spcPts val="0"/>
              </a:spcAft>
              <a:buClr>
                <a:schemeClr val="dk1"/>
              </a:buClr>
              <a:buSzPts val="3200"/>
              <a:buNone/>
            </a:pPr>
            <a:br>
              <a:rPr lang="en"/>
            </a:b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graphicFrame>
        <p:nvGraphicFramePr>
          <p:cNvPr id="380" name="Google Shape;380;p73"/>
          <p:cNvGraphicFramePr/>
          <p:nvPr/>
        </p:nvGraphicFramePr>
        <p:xfrm>
          <a:off x="952500" y="1736725"/>
          <a:ext cx="3000000" cy="3000000"/>
        </p:xfrm>
        <a:graphic>
          <a:graphicData uri="http://schemas.openxmlformats.org/drawingml/2006/table">
            <a:tbl>
              <a:tblPr>
                <a:noFill/>
                <a:tableStyleId>{9FF7080F-0D11-477B-9160-3E8616B02460}</a:tableStyleId>
              </a:tblPr>
              <a:tblGrid>
                <a:gridCol w="2413000"/>
                <a:gridCol w="2413000"/>
                <a:gridCol w="2413000"/>
              </a:tblGrid>
              <a:tr h="381000">
                <a:tc>
                  <a:txBody>
                    <a:bodyPr/>
                    <a:lstStyle/>
                    <a:p>
                      <a:pPr indent="0" lvl="0" marL="0" rtl="0" algn="ctr">
                        <a:spcBef>
                          <a:spcPts val="0"/>
                        </a:spcBef>
                        <a:spcAft>
                          <a:spcPts val="0"/>
                        </a:spcAft>
                        <a:buNone/>
                      </a:pPr>
                      <a:r>
                        <a:t/>
                      </a:r>
                      <a:endParaRPr sz="3300"/>
                    </a:p>
                  </a:txBody>
                  <a:tcPr marT="91425" marB="91425" marR="91425" marL="91425"/>
                </a:tc>
                <a:tc>
                  <a:txBody>
                    <a:bodyPr/>
                    <a:lstStyle/>
                    <a:p>
                      <a:pPr indent="0" lvl="0" marL="0" rtl="0" algn="ctr">
                        <a:spcBef>
                          <a:spcPts val="0"/>
                        </a:spcBef>
                        <a:spcAft>
                          <a:spcPts val="0"/>
                        </a:spcAft>
                        <a:buNone/>
                      </a:pPr>
                      <a:r>
                        <a:rPr lang="en" sz="3300"/>
                        <a:t>Thinking</a:t>
                      </a:r>
                      <a:endParaRPr sz="3300"/>
                    </a:p>
                  </a:txBody>
                  <a:tcPr marT="91425" marB="91425" marR="91425" marL="91425"/>
                </a:tc>
                <a:tc>
                  <a:txBody>
                    <a:bodyPr/>
                    <a:lstStyle/>
                    <a:p>
                      <a:pPr indent="0" lvl="0" marL="0" rtl="0" algn="ctr">
                        <a:spcBef>
                          <a:spcPts val="0"/>
                        </a:spcBef>
                        <a:spcAft>
                          <a:spcPts val="0"/>
                        </a:spcAft>
                        <a:buNone/>
                      </a:pPr>
                      <a:r>
                        <a:rPr lang="en" sz="3300"/>
                        <a:t>Acting</a:t>
                      </a:r>
                      <a:endParaRPr sz="3300"/>
                    </a:p>
                  </a:txBody>
                  <a:tcPr marT="91425" marB="91425" marR="91425" marL="91425"/>
                </a:tc>
              </a:tr>
              <a:tr h="381000">
                <a:tc>
                  <a:txBody>
                    <a:bodyPr/>
                    <a:lstStyle/>
                    <a:p>
                      <a:pPr indent="0" lvl="0" marL="0" rtl="0" algn="r">
                        <a:spcBef>
                          <a:spcPts val="0"/>
                        </a:spcBef>
                        <a:spcAft>
                          <a:spcPts val="0"/>
                        </a:spcAft>
                        <a:buNone/>
                      </a:pPr>
                      <a:r>
                        <a:rPr lang="en" sz="3300"/>
                        <a:t>Humanly</a:t>
                      </a:r>
                      <a:endParaRPr sz="3300"/>
                    </a:p>
                  </a:txBody>
                  <a:tcPr marT="91425" marB="91425" marR="91425" marL="91425"/>
                </a:tc>
                <a:tc>
                  <a:txBody>
                    <a:bodyPr/>
                    <a:lstStyle/>
                    <a:p>
                      <a:pPr indent="0" lvl="0" marL="0" rtl="0" algn="ctr">
                        <a:spcBef>
                          <a:spcPts val="0"/>
                        </a:spcBef>
                        <a:spcAft>
                          <a:spcPts val="0"/>
                        </a:spcAft>
                        <a:buNone/>
                      </a:pPr>
                      <a:r>
                        <a:rPr lang="en" sz="3300"/>
                        <a:t>1</a:t>
                      </a:r>
                      <a:endParaRPr sz="3300"/>
                    </a:p>
                  </a:txBody>
                  <a:tcPr marT="91425" marB="91425" marR="91425" marL="91425">
                    <a:solidFill>
                      <a:schemeClr val="lt2"/>
                    </a:solidFill>
                  </a:tcPr>
                </a:tc>
                <a:tc>
                  <a:txBody>
                    <a:bodyPr/>
                    <a:lstStyle/>
                    <a:p>
                      <a:pPr indent="0" lvl="0" marL="0" rtl="0" algn="ctr">
                        <a:spcBef>
                          <a:spcPts val="0"/>
                        </a:spcBef>
                        <a:spcAft>
                          <a:spcPts val="0"/>
                        </a:spcAft>
                        <a:buNone/>
                      </a:pPr>
                      <a:r>
                        <a:rPr lang="en" sz="3300"/>
                        <a:t>2</a:t>
                      </a:r>
                      <a:endParaRPr sz="3300"/>
                    </a:p>
                  </a:txBody>
                  <a:tcPr marT="91425" marB="91425" marR="91425" marL="91425">
                    <a:solidFill>
                      <a:schemeClr val="lt2"/>
                    </a:solidFill>
                  </a:tcPr>
                </a:tc>
              </a:tr>
              <a:tr h="381000">
                <a:tc>
                  <a:txBody>
                    <a:bodyPr/>
                    <a:lstStyle/>
                    <a:p>
                      <a:pPr indent="0" lvl="0" marL="0" rtl="0" algn="r">
                        <a:spcBef>
                          <a:spcPts val="0"/>
                        </a:spcBef>
                        <a:spcAft>
                          <a:spcPts val="0"/>
                        </a:spcAft>
                        <a:buNone/>
                      </a:pPr>
                      <a:r>
                        <a:rPr lang="en" sz="3300"/>
                        <a:t>Rationally</a:t>
                      </a:r>
                      <a:endParaRPr sz="3300"/>
                    </a:p>
                  </a:txBody>
                  <a:tcPr marT="91425" marB="91425" marR="91425" marL="91425"/>
                </a:tc>
                <a:tc>
                  <a:txBody>
                    <a:bodyPr/>
                    <a:lstStyle/>
                    <a:p>
                      <a:pPr indent="0" lvl="0" marL="0" rtl="0" algn="ctr">
                        <a:spcBef>
                          <a:spcPts val="0"/>
                        </a:spcBef>
                        <a:spcAft>
                          <a:spcPts val="0"/>
                        </a:spcAft>
                        <a:buNone/>
                      </a:pPr>
                      <a:r>
                        <a:rPr lang="en" sz="3300"/>
                        <a:t>3</a:t>
                      </a:r>
                      <a:endParaRPr sz="3300"/>
                    </a:p>
                  </a:txBody>
                  <a:tcPr marT="91425" marB="91425" marR="91425" marL="91425">
                    <a:solidFill>
                      <a:schemeClr val="lt2"/>
                    </a:solidFill>
                  </a:tcPr>
                </a:tc>
                <a:tc>
                  <a:txBody>
                    <a:bodyPr/>
                    <a:lstStyle/>
                    <a:p>
                      <a:pPr indent="0" lvl="0" marL="0" rtl="0" algn="ctr">
                        <a:spcBef>
                          <a:spcPts val="0"/>
                        </a:spcBef>
                        <a:spcAft>
                          <a:spcPts val="0"/>
                        </a:spcAft>
                        <a:buNone/>
                      </a:pPr>
                      <a:r>
                        <a:rPr lang="en" sz="3300"/>
                        <a:t>4</a:t>
                      </a:r>
                      <a:endParaRPr sz="3300"/>
                    </a:p>
                  </a:txBody>
                  <a:tcPr marT="91425" marB="91425" marR="91425" marL="91425">
                    <a:solidFill>
                      <a:schemeClr val="lt2"/>
                    </a:solidFill>
                  </a:tcPr>
                </a:tc>
              </a:tr>
            </a:tbl>
          </a:graphicData>
        </a:graphic>
      </p:graphicFrame>
      <p:sp>
        <p:nvSpPr>
          <p:cNvPr id="381" name="Google Shape;381;p7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
              <a:t>4 Popular Definitions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74"/>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
              <a:t>Thinking Humanly</a:t>
            </a:r>
            <a:endParaRPr/>
          </a:p>
        </p:txBody>
      </p:sp>
      <p:sp>
        <p:nvSpPr>
          <p:cNvPr id="387" name="Google Shape;387;p74"/>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p:txBody>
      </p:sp>
      <p:pic>
        <p:nvPicPr>
          <p:cNvPr descr="http://www.iflscience.com/sites/www.iflscience.com/files/styles/ifls_large/public/blog/%5Bnid%5D/the%20carnival%20of%20the%20animals%20and%20goodness%20knows%20what%20else.jpg?itok=Z6wD1W7r" id="388" name="Google Shape;388;p74"/>
          <p:cNvPicPr preferRelativeResize="0"/>
          <p:nvPr/>
        </p:nvPicPr>
        <p:blipFill rotWithShape="1">
          <a:blip r:embed="rId3">
            <a:alphaModFix/>
          </a:blip>
          <a:srcRect b="0" l="0" r="0" t="0"/>
          <a:stretch/>
        </p:blipFill>
        <p:spPr>
          <a:xfrm>
            <a:off x="304800" y="1200150"/>
            <a:ext cx="3028950" cy="2011412"/>
          </a:xfrm>
          <a:prstGeom prst="rect">
            <a:avLst/>
          </a:prstGeom>
          <a:noFill/>
          <a:ln>
            <a:noFill/>
          </a:ln>
        </p:spPr>
      </p:pic>
      <p:pic>
        <p:nvPicPr>
          <p:cNvPr descr="https://pbs.twimg.com/media/CJJXc5iVAAAAM9_.jpg" id="389" name="Google Shape;389;p74"/>
          <p:cNvPicPr preferRelativeResize="0"/>
          <p:nvPr/>
        </p:nvPicPr>
        <p:blipFill rotWithShape="1">
          <a:blip r:embed="rId4">
            <a:alphaModFix/>
          </a:blip>
          <a:srcRect b="0" l="0" r="0" t="0"/>
          <a:stretch/>
        </p:blipFill>
        <p:spPr>
          <a:xfrm>
            <a:off x="5403954" y="1059844"/>
            <a:ext cx="2633585" cy="2633585"/>
          </a:xfrm>
          <a:prstGeom prst="rect">
            <a:avLst/>
          </a:prstGeom>
          <a:noFill/>
          <a:ln>
            <a:noFill/>
          </a:ln>
        </p:spPr>
      </p:pic>
      <p:pic>
        <p:nvPicPr>
          <p:cNvPr descr="https://upload.wikimedia.org/wikipedia/commons/thumb/d/df/DeepDreamingProcess.jpg/500px-DeepDreamingProcess.jpg" id="390" name="Google Shape;390;p74"/>
          <p:cNvPicPr preferRelativeResize="0"/>
          <p:nvPr/>
        </p:nvPicPr>
        <p:blipFill rotWithShape="1">
          <a:blip r:embed="rId5">
            <a:alphaModFix/>
          </a:blip>
          <a:srcRect b="0" l="0" r="0" t="0"/>
          <a:stretch/>
        </p:blipFill>
        <p:spPr>
          <a:xfrm>
            <a:off x="1676400" y="3143250"/>
            <a:ext cx="3571875" cy="1914525"/>
          </a:xfrm>
          <a:prstGeom prst="rect">
            <a:avLst/>
          </a:prstGeom>
          <a:noFill/>
          <a:ln>
            <a:noFill/>
          </a:ln>
        </p:spPr>
      </p:pic>
      <p:sp>
        <p:nvSpPr>
          <p:cNvPr id="391" name="Google Shape;391;p74"/>
          <p:cNvSpPr txBox="1"/>
          <p:nvPr/>
        </p:nvSpPr>
        <p:spPr>
          <a:xfrm>
            <a:off x="6858000" y="4743450"/>
            <a:ext cx="2082814"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Google Deep Dream</a:t>
            </a:r>
            <a:endParaRPr sz="18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75"/>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
              <a:t>Act Humanly: Mechanical Turk</a:t>
            </a:r>
            <a:endParaRPr/>
          </a:p>
        </p:txBody>
      </p:sp>
      <p:pic>
        <p:nvPicPr>
          <p:cNvPr descr="https://upload.wikimedia.org/wikipedia/commons/8/8b/Tuerkischer_schachspieler_windisch4.jpg" id="397" name="Google Shape;397;p75"/>
          <p:cNvPicPr preferRelativeResize="0"/>
          <p:nvPr/>
        </p:nvPicPr>
        <p:blipFill rotWithShape="1">
          <a:blip r:embed="rId3">
            <a:alphaModFix/>
          </a:blip>
          <a:srcRect b="0" l="0" r="0" t="0"/>
          <a:stretch/>
        </p:blipFill>
        <p:spPr>
          <a:xfrm>
            <a:off x="4190563" y="1319022"/>
            <a:ext cx="3600778" cy="3138678"/>
          </a:xfrm>
          <a:prstGeom prst="rect">
            <a:avLst/>
          </a:prstGeom>
          <a:noFill/>
          <a:ln>
            <a:noFill/>
          </a:ln>
        </p:spPr>
      </p:pic>
      <p:sp>
        <p:nvSpPr>
          <p:cNvPr id="398" name="Google Shape;398;p75"/>
          <p:cNvSpPr txBox="1"/>
          <p:nvPr/>
        </p:nvSpPr>
        <p:spPr>
          <a:xfrm>
            <a:off x="457200" y="1200150"/>
            <a:ext cx="3733800" cy="339447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Char char="•"/>
            </a:pPr>
            <a:r>
              <a:rPr lang="en" sz="3200">
                <a:solidFill>
                  <a:schemeClr val="dk1"/>
                </a:solidFill>
                <a:latin typeface="Calibri"/>
                <a:ea typeface="Calibri"/>
                <a:cs typeface="Calibri"/>
                <a:sym typeface="Calibri"/>
              </a:rPr>
              <a:t>18th century AI</a:t>
            </a:r>
            <a:endParaRPr/>
          </a:p>
          <a:p>
            <a:pPr indent="-342900" lvl="0" marL="342900" marR="0" rtl="0" algn="l">
              <a:spcBef>
                <a:spcPts val="640"/>
              </a:spcBef>
              <a:spcAft>
                <a:spcPts val="0"/>
              </a:spcAft>
              <a:buClr>
                <a:schemeClr val="dk1"/>
              </a:buClr>
              <a:buSzPts val="3200"/>
              <a:buFont typeface="Arial"/>
              <a:buChar char="•"/>
            </a:pPr>
            <a:r>
              <a:rPr lang="en" sz="3200">
                <a:solidFill>
                  <a:schemeClr val="dk1"/>
                </a:solidFill>
                <a:latin typeface="Calibri"/>
                <a:ea typeface="Calibri"/>
                <a:cs typeface="Calibri"/>
                <a:sym typeface="Calibri"/>
              </a:rPr>
              <a:t>Beat Napoleon and </a:t>
            </a:r>
            <a:br>
              <a:rPr lang="en" sz="3200">
                <a:solidFill>
                  <a:schemeClr val="dk1"/>
                </a:solidFill>
                <a:latin typeface="Calibri"/>
                <a:ea typeface="Calibri"/>
                <a:cs typeface="Calibri"/>
                <a:sym typeface="Calibri"/>
              </a:rPr>
            </a:br>
            <a:r>
              <a:rPr lang="en" sz="3200">
                <a:solidFill>
                  <a:schemeClr val="dk1"/>
                </a:solidFill>
                <a:latin typeface="Calibri"/>
                <a:ea typeface="Calibri"/>
                <a:cs typeface="Calibri"/>
                <a:sym typeface="Calibri"/>
              </a:rPr>
              <a:t>Benjamin Franklin at Chess</a:t>
            </a:r>
            <a:endParaRPr sz="3200">
              <a:solidFill>
                <a:schemeClr val="dk1"/>
              </a:solidFill>
              <a:latin typeface="Calibri"/>
              <a:ea typeface="Calibri"/>
              <a:cs typeface="Calibri"/>
              <a:sym typeface="Calibri"/>
            </a:endParaRPr>
          </a:p>
        </p:txBody>
      </p:sp>
      <p:pic>
        <p:nvPicPr>
          <p:cNvPr descr="https://upload.wikimedia.org/wikipedia/commons/2/22/Tuerkischer_schachspieler_racknitz3.jpg" id="399" name="Google Shape;399;p75"/>
          <p:cNvPicPr preferRelativeResize="0"/>
          <p:nvPr/>
        </p:nvPicPr>
        <p:blipFill rotWithShape="1">
          <a:blip r:embed="rId4">
            <a:alphaModFix/>
          </a:blip>
          <a:srcRect b="0" l="0" r="0" t="0"/>
          <a:stretch/>
        </p:blipFill>
        <p:spPr>
          <a:xfrm>
            <a:off x="4876800" y="1809654"/>
            <a:ext cx="3486150" cy="314334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76"/>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4400"/>
              <a:buFont typeface="Calibri"/>
              <a:buNone/>
            </a:pPr>
            <a:r>
              <a:rPr lang="en"/>
              <a:t>Act Humanly</a:t>
            </a:r>
            <a:endParaRPr/>
          </a:p>
        </p:txBody>
      </p:sp>
      <p:sp>
        <p:nvSpPr>
          <p:cNvPr id="405" name="Google Shape;405;p76"/>
          <p:cNvSpPr txBox="1"/>
          <p:nvPr>
            <p:ph idx="1" type="body"/>
          </p:nvPr>
        </p:nvSpPr>
        <p:spPr>
          <a:xfrm>
            <a:off x="457200" y="1200150"/>
            <a:ext cx="3733800" cy="339447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None/>
            </a:pPr>
            <a:r>
              <a:rPr lang="en" sz="2800"/>
              <a:t>Turing test (1950)</a:t>
            </a:r>
            <a:endParaRPr sz="2800"/>
          </a:p>
          <a:p>
            <a:pPr indent="-317500" lvl="0" marL="342900" rtl="0" algn="l">
              <a:spcBef>
                <a:spcPts val="640"/>
              </a:spcBef>
              <a:spcAft>
                <a:spcPts val="0"/>
              </a:spcAft>
              <a:buClr>
                <a:schemeClr val="dk1"/>
              </a:buClr>
              <a:buSzPts val="2800"/>
              <a:buChar char="•"/>
            </a:pPr>
            <a:r>
              <a:rPr lang="en" sz="2800"/>
              <a:t>Natural language processing</a:t>
            </a:r>
            <a:endParaRPr sz="2800"/>
          </a:p>
          <a:p>
            <a:pPr indent="-317500" lvl="0" marL="342900" rtl="0" algn="l">
              <a:spcBef>
                <a:spcPts val="640"/>
              </a:spcBef>
              <a:spcAft>
                <a:spcPts val="0"/>
              </a:spcAft>
              <a:buClr>
                <a:schemeClr val="dk1"/>
              </a:buClr>
              <a:buSzPts val="2800"/>
              <a:buChar char="•"/>
            </a:pPr>
            <a:r>
              <a:rPr lang="en" sz="2800"/>
              <a:t>Knowledge representation</a:t>
            </a:r>
            <a:endParaRPr sz="2800"/>
          </a:p>
          <a:p>
            <a:pPr indent="-317500" lvl="0" marL="342900" rtl="0" algn="l">
              <a:spcBef>
                <a:spcPts val="640"/>
              </a:spcBef>
              <a:spcAft>
                <a:spcPts val="0"/>
              </a:spcAft>
              <a:buClr>
                <a:schemeClr val="dk1"/>
              </a:buClr>
              <a:buSzPts val="2800"/>
              <a:buChar char="•"/>
            </a:pPr>
            <a:r>
              <a:rPr lang="en" sz="2800"/>
              <a:t>Automated Reasoning</a:t>
            </a:r>
            <a:endParaRPr sz="2800"/>
          </a:p>
          <a:p>
            <a:pPr indent="-317500" lvl="0" marL="342900" rtl="0" algn="l">
              <a:spcBef>
                <a:spcPts val="640"/>
              </a:spcBef>
              <a:spcAft>
                <a:spcPts val="0"/>
              </a:spcAft>
              <a:buClr>
                <a:schemeClr val="dk1"/>
              </a:buClr>
              <a:buSzPts val="2800"/>
              <a:buChar char="•"/>
            </a:pPr>
            <a:r>
              <a:rPr lang="en" sz="2800"/>
              <a:t>Machine Learning</a:t>
            </a:r>
            <a:endParaRPr sz="2800"/>
          </a:p>
        </p:txBody>
      </p:sp>
      <p:pic>
        <p:nvPicPr>
          <p:cNvPr descr="turing" id="406" name="Google Shape;406;p76"/>
          <p:cNvPicPr preferRelativeResize="0"/>
          <p:nvPr/>
        </p:nvPicPr>
        <p:blipFill rotWithShape="1">
          <a:blip r:embed="rId3">
            <a:alphaModFix/>
          </a:blip>
          <a:srcRect b="0" l="0" r="0" t="0"/>
          <a:stretch/>
        </p:blipFill>
        <p:spPr>
          <a:xfrm>
            <a:off x="5181600" y="228600"/>
            <a:ext cx="3733800" cy="4767001"/>
          </a:xfrm>
          <a:prstGeom prst="rect">
            <a:avLst/>
          </a:prstGeom>
          <a:solidFill>
            <a:srgbClr val="FFFFCC"/>
          </a:solid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77"/>
          <p:cNvSpPr txBox="1"/>
          <p:nvPr>
            <p:ph type="title"/>
          </p:nvPr>
        </p:nvSpPr>
        <p:spPr>
          <a:xfrm>
            <a:off x="533400" y="114300"/>
            <a:ext cx="7772400" cy="571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
              <a:t>A dialogue with a chat bot:</a:t>
            </a:r>
            <a:endParaRPr/>
          </a:p>
        </p:txBody>
      </p:sp>
      <p:sp>
        <p:nvSpPr>
          <p:cNvPr id="412" name="Google Shape;412;p77"/>
          <p:cNvSpPr txBox="1"/>
          <p:nvPr>
            <p:ph idx="1" type="body"/>
          </p:nvPr>
        </p:nvSpPr>
        <p:spPr>
          <a:xfrm>
            <a:off x="685800" y="742950"/>
            <a:ext cx="7924800" cy="440055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Font typeface="Noto Sans Symbols"/>
              <a:buNone/>
            </a:pPr>
            <a:r>
              <a:rPr b="1" lang="en" sz="1600">
                <a:latin typeface="Courier New"/>
                <a:ea typeface="Courier New"/>
                <a:cs typeface="Courier New"/>
                <a:sym typeface="Courier New"/>
              </a:rPr>
              <a:t>	</a:t>
            </a:r>
            <a:endParaRPr sz="2800"/>
          </a:p>
          <a:p>
            <a:pPr indent="-342900" lvl="0" marL="342900" rtl="0" algn="l">
              <a:spcBef>
                <a:spcPts val="440"/>
              </a:spcBef>
              <a:spcAft>
                <a:spcPts val="0"/>
              </a:spcAft>
              <a:buClr>
                <a:srgbClr val="006600"/>
              </a:buClr>
              <a:buSzPts val="2200"/>
              <a:buFont typeface="Noto Sans Symbols"/>
              <a:buNone/>
            </a:pPr>
            <a:r>
              <a:rPr lang="en" sz="1800">
                <a:solidFill>
                  <a:srgbClr val="006600"/>
                </a:solidFill>
              </a:rPr>
              <a:t>&gt; Do you know Clinton?</a:t>
            </a:r>
            <a:endParaRPr sz="1800"/>
          </a:p>
          <a:p>
            <a:pPr indent="-342900" lvl="0" marL="342900" rtl="0" algn="l">
              <a:spcBef>
                <a:spcPts val="440"/>
              </a:spcBef>
              <a:spcAft>
                <a:spcPts val="0"/>
              </a:spcAft>
              <a:buClr>
                <a:schemeClr val="dk1"/>
              </a:buClr>
              <a:buSzPts val="2200"/>
              <a:buFont typeface="Noto Sans Symbols"/>
              <a:buNone/>
            </a:pPr>
            <a:r>
              <a:rPr lang="en" sz="1800"/>
              <a:t>   He was the second Impeached </a:t>
            </a:r>
            <a:br>
              <a:rPr lang="en" sz="1800"/>
            </a:br>
            <a:r>
              <a:rPr lang="en" sz="1800"/>
              <a:t>President of the United States.</a:t>
            </a:r>
            <a:endParaRPr sz="2800"/>
          </a:p>
          <a:p>
            <a:pPr indent="-342900" lvl="0" marL="342900" rtl="0" algn="l">
              <a:spcBef>
                <a:spcPts val="440"/>
              </a:spcBef>
              <a:spcAft>
                <a:spcPts val="0"/>
              </a:spcAft>
              <a:buClr>
                <a:srgbClr val="006600"/>
              </a:buClr>
              <a:buSzPts val="2200"/>
              <a:buFont typeface="Noto Sans Symbols"/>
              <a:buNone/>
            </a:pPr>
            <a:r>
              <a:rPr lang="en" sz="1800">
                <a:solidFill>
                  <a:srgbClr val="006600"/>
                </a:solidFill>
              </a:rPr>
              <a:t>&gt; Do you like him?</a:t>
            </a:r>
            <a:endParaRPr sz="1800"/>
          </a:p>
          <a:p>
            <a:pPr indent="-342900" lvl="0" marL="342900" rtl="0" algn="l">
              <a:spcBef>
                <a:spcPts val="440"/>
              </a:spcBef>
              <a:spcAft>
                <a:spcPts val="0"/>
              </a:spcAft>
              <a:buClr>
                <a:schemeClr val="dk1"/>
              </a:buClr>
              <a:buSzPts val="2200"/>
              <a:buFont typeface="Noto Sans Symbols"/>
              <a:buNone/>
            </a:pPr>
            <a:r>
              <a:rPr lang="en" sz="1800"/>
              <a:t>   Sure he has never done anything to me.</a:t>
            </a:r>
            <a:endParaRPr sz="2800"/>
          </a:p>
          <a:p>
            <a:pPr indent="-342900" lvl="0" marL="342900" rtl="0" algn="l">
              <a:spcBef>
                <a:spcPts val="440"/>
              </a:spcBef>
              <a:spcAft>
                <a:spcPts val="0"/>
              </a:spcAft>
              <a:buClr>
                <a:srgbClr val="006600"/>
              </a:buClr>
              <a:buSzPts val="2200"/>
              <a:buFont typeface="Noto Sans Symbols"/>
              <a:buNone/>
            </a:pPr>
            <a:r>
              <a:rPr lang="en" sz="1800">
                <a:solidFill>
                  <a:srgbClr val="006600"/>
                </a:solidFill>
              </a:rPr>
              <a:t>&gt; What is an impeachment?</a:t>
            </a:r>
            <a:endParaRPr sz="1800"/>
          </a:p>
          <a:p>
            <a:pPr indent="-342900" lvl="0" marL="342900" rtl="0" algn="l">
              <a:spcBef>
                <a:spcPts val="440"/>
              </a:spcBef>
              <a:spcAft>
                <a:spcPts val="0"/>
              </a:spcAft>
              <a:buClr>
                <a:schemeClr val="dk1"/>
              </a:buClr>
              <a:buSzPts val="2200"/>
              <a:buFont typeface="Noto Sans Symbols"/>
              <a:buNone/>
            </a:pPr>
            <a:r>
              <a:rPr lang="en" sz="1800"/>
              <a:t>   It is a good question. I have to process that one for a while.  I would do a search for it.</a:t>
            </a:r>
            <a:endParaRPr sz="2800"/>
          </a:p>
          <a:p>
            <a:pPr indent="-342900" lvl="0" marL="342900" rtl="0" algn="l">
              <a:spcBef>
                <a:spcPts val="440"/>
              </a:spcBef>
              <a:spcAft>
                <a:spcPts val="0"/>
              </a:spcAft>
              <a:buClr>
                <a:srgbClr val="006600"/>
              </a:buClr>
              <a:buSzPts val="2200"/>
              <a:buFont typeface="Noto Sans Symbols"/>
              <a:buNone/>
            </a:pPr>
            <a:r>
              <a:rPr lang="en" sz="1800">
                <a:solidFill>
                  <a:srgbClr val="006600"/>
                </a:solidFill>
              </a:rPr>
              <a:t>&gt; Who are you?</a:t>
            </a:r>
            <a:endParaRPr sz="1800"/>
          </a:p>
          <a:p>
            <a:pPr indent="-342900" lvl="0" marL="342900" rtl="0" algn="l">
              <a:spcBef>
                <a:spcPts val="440"/>
              </a:spcBef>
              <a:spcAft>
                <a:spcPts val="0"/>
              </a:spcAft>
              <a:buClr>
                <a:schemeClr val="dk1"/>
              </a:buClr>
              <a:buSzPts val="2200"/>
              <a:buFont typeface="Noto Sans Symbols"/>
              <a:buNone/>
            </a:pPr>
            <a:r>
              <a:rPr lang="en" sz="1800"/>
              <a:t>   I ask myself that question, "Who am I?"</a:t>
            </a:r>
            <a:endParaRPr sz="2800"/>
          </a:p>
          <a:p>
            <a:pPr indent="-342900" lvl="0" marL="342900" rtl="0" algn="l">
              <a:spcBef>
                <a:spcPts val="440"/>
              </a:spcBef>
              <a:spcAft>
                <a:spcPts val="0"/>
              </a:spcAft>
              <a:buClr>
                <a:srgbClr val="006600"/>
              </a:buClr>
              <a:buSzPts val="2200"/>
              <a:buFont typeface="Noto Sans Symbols"/>
              <a:buNone/>
            </a:pPr>
            <a:r>
              <a:rPr lang="en" sz="1800">
                <a:solidFill>
                  <a:srgbClr val="006600"/>
                </a:solidFill>
              </a:rPr>
              <a:t>&gt; What do you do?</a:t>
            </a:r>
            <a:endParaRPr sz="1800"/>
          </a:p>
          <a:p>
            <a:pPr indent="-342900" lvl="0" marL="342900" rtl="0" algn="l">
              <a:spcBef>
                <a:spcPts val="440"/>
              </a:spcBef>
              <a:spcAft>
                <a:spcPts val="0"/>
              </a:spcAft>
              <a:buClr>
                <a:schemeClr val="dk1"/>
              </a:buClr>
              <a:buSzPts val="2200"/>
              <a:buFont typeface="Noto Sans Symbols"/>
              <a:buNone/>
            </a:pPr>
            <a:r>
              <a:rPr lang="en" sz="1800"/>
              <a:t>   I am chatting with people on the net.</a:t>
            </a:r>
            <a:endParaRPr sz="2800"/>
          </a:p>
        </p:txBody>
      </p:sp>
      <p:pic>
        <p:nvPicPr>
          <p:cNvPr id="413" name="Google Shape;413;p77"/>
          <p:cNvPicPr preferRelativeResize="0"/>
          <p:nvPr/>
        </p:nvPicPr>
        <p:blipFill>
          <a:blip r:embed="rId3">
            <a:alphaModFix/>
          </a:blip>
          <a:stretch>
            <a:fillRect/>
          </a:stretch>
        </p:blipFill>
        <p:spPr>
          <a:xfrm>
            <a:off x="5073125" y="935688"/>
            <a:ext cx="2299400" cy="1724550"/>
          </a:xfrm>
          <a:prstGeom prst="rect">
            <a:avLst/>
          </a:prstGeom>
          <a:noFill/>
          <a:ln>
            <a:noFill/>
          </a:ln>
        </p:spPr>
      </p:pic>
      <p:pic>
        <p:nvPicPr>
          <p:cNvPr descr="alicebot" id="414" name="Google Shape;414;p77"/>
          <p:cNvPicPr preferRelativeResize="0"/>
          <p:nvPr/>
        </p:nvPicPr>
        <p:blipFill rotWithShape="1">
          <a:blip r:embed="rId4">
            <a:alphaModFix/>
          </a:blip>
          <a:srcRect b="0" l="0" r="0" t="0"/>
          <a:stretch/>
        </p:blipFill>
        <p:spPr>
          <a:xfrm>
            <a:off x="6128550" y="1577626"/>
            <a:ext cx="2855799" cy="1395525"/>
          </a:xfrm>
          <a:prstGeom prst="rect">
            <a:avLst/>
          </a:prstGeom>
          <a:noFill/>
          <a:ln>
            <a:noFill/>
          </a:ln>
        </p:spPr>
      </p:pic>
      <p:sp>
        <p:nvSpPr>
          <p:cNvPr id="415" name="Google Shape;415;p77"/>
          <p:cNvSpPr txBox="1"/>
          <p:nvPr/>
        </p:nvSpPr>
        <p:spPr>
          <a:xfrm>
            <a:off x="8192700" y="526850"/>
            <a:ext cx="914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Calibri"/>
                <a:ea typeface="Calibri"/>
                <a:cs typeface="Calibri"/>
                <a:sym typeface="Calibri"/>
              </a:rPr>
              <a:t>30 years old</a:t>
            </a:r>
            <a:endParaRPr sz="20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78"/>
          <p:cNvSpPr txBox="1"/>
          <p:nvPr>
            <p:ph type="title"/>
          </p:nvPr>
        </p:nvSpPr>
        <p:spPr>
          <a:xfrm>
            <a:off x="533400" y="342900"/>
            <a:ext cx="7772400" cy="5143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 sz="3959"/>
              <a:t>Is Alice intelligent?</a:t>
            </a:r>
            <a:endParaRPr/>
          </a:p>
        </p:txBody>
      </p:sp>
      <p:sp>
        <p:nvSpPr>
          <p:cNvPr id="421" name="Google Shape;421;p78"/>
          <p:cNvSpPr/>
          <p:nvPr/>
        </p:nvSpPr>
        <p:spPr>
          <a:xfrm>
            <a:off x="685800" y="1485900"/>
            <a:ext cx="7924800" cy="1885950"/>
          </a:xfrm>
          <a:prstGeom prst="rect">
            <a:avLst/>
          </a:prstGeom>
          <a:noFill/>
          <a:ln>
            <a:noFill/>
          </a:ln>
        </p:spPr>
        <p:txBody>
          <a:bodyPr anchorCtr="0" anchor="t" bIns="45700" lIns="91425" spcFirstLastPara="1" rIns="91425" wrap="square" tIns="45700">
            <a:noAutofit/>
          </a:bodyPr>
          <a:lstStyle/>
          <a:p>
            <a:pPr indent="-298450" lvl="0" marL="342900" marR="0" rtl="0" algn="l">
              <a:spcBef>
                <a:spcPts val="0"/>
              </a:spcBef>
              <a:spcAft>
                <a:spcPts val="0"/>
              </a:spcAft>
              <a:buClr>
                <a:srgbClr val="CC0000"/>
              </a:buClr>
              <a:buSzPts val="2100"/>
              <a:buFont typeface="Noto Sans Symbols"/>
              <a:buChar char="◉"/>
            </a:pPr>
            <a:r>
              <a:rPr lang="en" sz="2100">
                <a:solidFill>
                  <a:schemeClr val="dk1"/>
                </a:solidFill>
                <a:latin typeface="Calibri"/>
                <a:ea typeface="Calibri"/>
                <a:cs typeface="Calibri"/>
                <a:sym typeface="Calibri"/>
              </a:rPr>
              <a:t>~ 50000 fairly trivial input-response rules.</a:t>
            </a:r>
            <a:endParaRPr sz="700"/>
          </a:p>
          <a:p>
            <a:pPr indent="0" lvl="1" marL="457200" marR="0" rtl="0" algn="l">
              <a:spcBef>
                <a:spcPts val="560"/>
              </a:spcBef>
              <a:spcAft>
                <a:spcPts val="0"/>
              </a:spcAft>
              <a:buNone/>
            </a:pPr>
            <a:r>
              <a:rPr b="0" i="0" lang="en" sz="2100" u="none" cap="none" strike="noStrike">
                <a:solidFill>
                  <a:schemeClr val="dk1"/>
                </a:solidFill>
                <a:latin typeface="Calibri"/>
                <a:ea typeface="Calibri"/>
                <a:cs typeface="Calibri"/>
                <a:sym typeface="Calibri"/>
              </a:rPr>
              <a:t>+ some pattern matching</a:t>
            </a:r>
            <a:endParaRPr sz="700"/>
          </a:p>
          <a:p>
            <a:pPr indent="0" lvl="1" marL="457200" marR="0" rtl="0" algn="l">
              <a:spcBef>
                <a:spcPts val="560"/>
              </a:spcBef>
              <a:spcAft>
                <a:spcPts val="0"/>
              </a:spcAft>
              <a:buNone/>
            </a:pPr>
            <a:r>
              <a:rPr b="0" i="0" lang="en" sz="2100" u="none" cap="none" strike="noStrike">
                <a:solidFill>
                  <a:schemeClr val="dk1"/>
                </a:solidFill>
                <a:latin typeface="Calibri"/>
                <a:ea typeface="Calibri"/>
                <a:cs typeface="Calibri"/>
                <a:sym typeface="Calibri"/>
              </a:rPr>
              <a:t>+ some knowledge</a:t>
            </a:r>
            <a:endParaRPr sz="700"/>
          </a:p>
          <a:p>
            <a:pPr indent="0" lvl="1" marL="457200" marR="0" rtl="0" algn="l">
              <a:spcBef>
                <a:spcPts val="560"/>
              </a:spcBef>
              <a:spcAft>
                <a:spcPts val="0"/>
              </a:spcAft>
              <a:buNone/>
            </a:pPr>
            <a:r>
              <a:rPr b="0" i="0" lang="en" sz="2100" u="none" cap="none" strike="noStrike">
                <a:solidFill>
                  <a:schemeClr val="dk1"/>
                </a:solidFill>
                <a:latin typeface="Calibri"/>
                <a:ea typeface="Calibri"/>
                <a:cs typeface="Calibri"/>
                <a:sym typeface="Calibri"/>
              </a:rPr>
              <a:t>+ some randomness</a:t>
            </a:r>
            <a:endParaRPr sz="700"/>
          </a:p>
          <a:p>
            <a:pPr indent="-298450" lvl="0" marL="342900" marR="0" rtl="0" algn="l">
              <a:spcBef>
                <a:spcPts val="560"/>
              </a:spcBef>
              <a:spcAft>
                <a:spcPts val="0"/>
              </a:spcAft>
              <a:buClr>
                <a:srgbClr val="CC0000"/>
              </a:buClr>
              <a:buSzPts val="2100"/>
              <a:buFont typeface="Noto Sans Symbols"/>
              <a:buChar char="◉"/>
            </a:pPr>
            <a:r>
              <a:rPr lang="en" sz="2100">
                <a:solidFill>
                  <a:schemeClr val="dk1"/>
                </a:solidFill>
                <a:latin typeface="Calibri"/>
                <a:ea typeface="Calibri"/>
                <a:cs typeface="Calibri"/>
                <a:sym typeface="Calibri"/>
              </a:rPr>
              <a:t>NO reasoning component</a:t>
            </a:r>
            <a:endParaRPr sz="2100">
              <a:solidFill>
                <a:schemeClr val="dk1"/>
              </a:solidFill>
              <a:latin typeface="Calibri"/>
              <a:ea typeface="Calibri"/>
              <a:cs typeface="Calibri"/>
              <a:sym typeface="Calibri"/>
            </a:endParaRPr>
          </a:p>
          <a:p>
            <a:pPr indent="-361950" lvl="1" marL="914400" marR="0" rtl="0" algn="l">
              <a:spcBef>
                <a:spcPts val="560"/>
              </a:spcBef>
              <a:spcAft>
                <a:spcPts val="0"/>
              </a:spcAft>
              <a:buClr>
                <a:schemeClr val="dk1"/>
              </a:buClr>
              <a:buSzPts val="2100"/>
              <a:buFont typeface="Calibri"/>
              <a:buChar char="○"/>
            </a:pPr>
            <a:r>
              <a:rPr i="1" lang="en" sz="2100">
                <a:solidFill>
                  <a:schemeClr val="dk1"/>
                </a:solidFill>
                <a:latin typeface="Calibri"/>
                <a:ea typeface="Calibri"/>
                <a:cs typeface="Calibri"/>
                <a:sym typeface="Calibri"/>
              </a:rPr>
              <a:t>Can ChatGPT do reasoning today?</a:t>
            </a:r>
            <a:endParaRPr i="1" sz="2100">
              <a:solidFill>
                <a:schemeClr val="dk1"/>
              </a:solidFill>
              <a:latin typeface="Calibri"/>
              <a:ea typeface="Calibri"/>
              <a:cs typeface="Calibri"/>
              <a:sym typeface="Calibri"/>
            </a:endParaRPr>
          </a:p>
          <a:p>
            <a:pPr indent="-298450" lvl="0" marL="342900" marR="0" rtl="0" algn="l">
              <a:spcBef>
                <a:spcPts val="560"/>
              </a:spcBef>
              <a:spcAft>
                <a:spcPts val="0"/>
              </a:spcAft>
              <a:buClr>
                <a:srgbClr val="CC0000"/>
              </a:buClr>
              <a:buSzPts val="2100"/>
              <a:buFont typeface="Noto Sans Symbols"/>
              <a:buChar char="◉"/>
            </a:pPr>
            <a:r>
              <a:rPr lang="en" sz="2100">
                <a:solidFill>
                  <a:schemeClr val="dk1"/>
                </a:solidFill>
                <a:latin typeface="Calibri"/>
                <a:ea typeface="Calibri"/>
                <a:cs typeface="Calibri"/>
                <a:sym typeface="Calibri"/>
              </a:rPr>
              <a:t>BUT: demonstrates ‘human-like’ behaviour.</a:t>
            </a:r>
            <a:endParaRPr sz="2100">
              <a:solidFill>
                <a:schemeClr val="dk1"/>
              </a:solidFill>
              <a:latin typeface="Calibri"/>
              <a:ea typeface="Calibri"/>
              <a:cs typeface="Calibri"/>
              <a:sym typeface="Calibri"/>
            </a:endParaRPr>
          </a:p>
        </p:txBody>
      </p:sp>
      <p:sp>
        <p:nvSpPr>
          <p:cNvPr id="422" name="Google Shape;422;p78"/>
          <p:cNvSpPr txBox="1"/>
          <p:nvPr/>
        </p:nvSpPr>
        <p:spPr>
          <a:xfrm>
            <a:off x="1293650" y="4263825"/>
            <a:ext cx="7455000" cy="6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3366CC"/>
                </a:solidFill>
                <a:highlight>
                  <a:srgbClr val="FFFFFF"/>
                </a:highlight>
                <a:uFill>
                  <a:noFill/>
                </a:uFill>
                <a:hlinkClick r:id="rId3">
                  <a:extLst>
                    <a:ext uri="{A12FA001-AC4F-418D-AE19-62706E023703}">
                      <ahyp:hlinkClr val="tx"/>
                    </a:ext>
                  </a:extLst>
                </a:hlinkClick>
              </a:rPr>
              <a:t>Spike Jonze</a:t>
            </a:r>
            <a:r>
              <a:rPr lang="en" sz="1050">
                <a:solidFill>
                  <a:srgbClr val="202122"/>
                </a:solidFill>
                <a:highlight>
                  <a:srgbClr val="FFFFFF"/>
                </a:highlight>
              </a:rPr>
              <a:t> has cited ALICE as the inspiration for his academy award-winning film </a:t>
            </a:r>
            <a:r>
              <a:rPr lang="en" sz="1050">
                <a:solidFill>
                  <a:srgbClr val="3366CC"/>
                </a:solidFill>
                <a:highlight>
                  <a:srgbClr val="FFFFFF"/>
                </a:highlight>
                <a:uFill>
                  <a:noFill/>
                </a:uFill>
                <a:hlinkClick r:id="rId4">
                  <a:extLst>
                    <a:ext uri="{A12FA001-AC4F-418D-AE19-62706E023703}">
                      <ahyp:hlinkClr val="tx"/>
                    </a:ext>
                  </a:extLst>
                </a:hlinkClick>
              </a:rPr>
              <a:t>Her</a:t>
            </a:r>
            <a:r>
              <a:rPr lang="en" sz="1050">
                <a:solidFill>
                  <a:srgbClr val="202122"/>
                </a:solidFill>
                <a:highlight>
                  <a:srgbClr val="FFFFFF"/>
                </a:highlight>
              </a:rPr>
              <a:t>, in which a human falls in love with a chatbot. In a New Yorker article titled “</a:t>
            </a:r>
            <a:r>
              <a:rPr i="1" lang="en" sz="1050">
                <a:solidFill>
                  <a:srgbClr val="202122"/>
                </a:solidFill>
                <a:highlight>
                  <a:srgbClr val="FFFFFF"/>
                </a:highlight>
              </a:rPr>
              <a:t>Can Humans Fall in Love with Bots?</a:t>
            </a:r>
            <a:r>
              <a:rPr lang="en" sz="1050">
                <a:solidFill>
                  <a:srgbClr val="202122"/>
                </a:solidFill>
                <a:highlight>
                  <a:srgbClr val="FFFFFF"/>
                </a:highlight>
              </a:rPr>
              <a:t>” Jonze said “that the idea originated from a program he tried about a decade ago called the ALICE bot, which engages in friendly conversation.”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pic>
        <p:nvPicPr>
          <p:cNvPr id="427" name="Google Shape;427;p79"/>
          <p:cNvPicPr preferRelativeResize="0"/>
          <p:nvPr/>
        </p:nvPicPr>
        <p:blipFill rotWithShape="1">
          <a:blip r:embed="rId3">
            <a:alphaModFix/>
          </a:blip>
          <a:srcRect b="33503" l="36201" r="23075" t="8148"/>
          <a:stretch/>
        </p:blipFill>
        <p:spPr>
          <a:xfrm>
            <a:off x="1752600" y="419100"/>
            <a:ext cx="5476076" cy="4008924"/>
          </a:xfrm>
          <a:prstGeom prst="rect">
            <a:avLst/>
          </a:prstGeom>
          <a:noFill/>
          <a:ln>
            <a:noFill/>
          </a:ln>
        </p:spPr>
      </p:pic>
      <p:sp>
        <p:nvSpPr>
          <p:cNvPr id="428" name="Google Shape;428;p79"/>
          <p:cNvSpPr txBox="1"/>
          <p:nvPr/>
        </p:nvSpPr>
        <p:spPr>
          <a:xfrm>
            <a:off x="1371600" y="4572000"/>
            <a:ext cx="6359498" cy="34624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 sz="2400">
                <a:solidFill>
                  <a:schemeClr val="dk1"/>
                </a:solidFill>
                <a:latin typeface="Calibri"/>
                <a:ea typeface="Calibri"/>
                <a:cs typeface="Calibri"/>
                <a:sym typeface="Calibri"/>
              </a:rPr>
              <a:t>Was the test really passed? Have we achieved AI?</a:t>
            </a:r>
            <a:endParaRPr i="1" sz="24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80"/>
          <p:cNvSpPr txBox="1"/>
          <p:nvPr>
            <p:ph type="title"/>
          </p:nvPr>
        </p:nvSpPr>
        <p:spPr>
          <a:xfrm>
            <a:off x="0" y="0"/>
            <a:ext cx="91440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
              <a:t>Beyond Human Intelligence</a:t>
            </a:r>
            <a:endParaRPr/>
          </a:p>
        </p:txBody>
      </p:sp>
      <p:grpSp>
        <p:nvGrpSpPr>
          <p:cNvPr id="434" name="Google Shape;434;p80"/>
          <p:cNvGrpSpPr/>
          <p:nvPr/>
        </p:nvGrpSpPr>
        <p:grpSpPr>
          <a:xfrm>
            <a:off x="1238125" y="1371600"/>
            <a:ext cx="2876675" cy="2400300"/>
            <a:chOff x="912" y="1008"/>
            <a:chExt cx="3984" cy="3072"/>
          </a:xfrm>
        </p:grpSpPr>
        <p:pic>
          <p:nvPicPr>
            <p:cNvPr descr="molecul" id="435" name="Google Shape;435;p80"/>
            <p:cNvPicPr preferRelativeResize="0"/>
            <p:nvPr/>
          </p:nvPicPr>
          <p:blipFill rotWithShape="1">
            <a:blip r:embed="rId3">
              <a:alphaModFix/>
            </a:blip>
            <a:srcRect b="0" l="0" r="0" t="0"/>
            <a:stretch/>
          </p:blipFill>
          <p:spPr>
            <a:xfrm>
              <a:off x="912" y="1008"/>
              <a:ext cx="3984" cy="3071"/>
            </a:xfrm>
            <a:prstGeom prst="rect">
              <a:avLst/>
            </a:prstGeom>
            <a:noFill/>
            <a:ln>
              <a:noFill/>
            </a:ln>
          </p:spPr>
        </p:pic>
        <p:sp>
          <p:nvSpPr>
            <p:cNvPr id="436" name="Google Shape;436;p80"/>
            <p:cNvSpPr/>
            <p:nvPr/>
          </p:nvSpPr>
          <p:spPr>
            <a:xfrm>
              <a:off x="912" y="1008"/>
              <a:ext cx="3984" cy="3072"/>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37" name="Google Shape;437;p80"/>
          <p:cNvSpPr/>
          <p:nvPr/>
        </p:nvSpPr>
        <p:spPr>
          <a:xfrm>
            <a:off x="4114800" y="1257300"/>
            <a:ext cx="4636957" cy="3817968"/>
          </a:xfrm>
          <a:prstGeom prst="rect">
            <a:avLst/>
          </a:prstGeom>
          <a:noFill/>
          <a:ln>
            <a:noFill/>
          </a:ln>
        </p:spPr>
        <p:txBody>
          <a:bodyPr anchorCtr="0" anchor="t" bIns="45700" lIns="91425" spcFirstLastPara="1" rIns="91425" wrap="square" tIns="45700">
            <a:noAutofit/>
          </a:bodyPr>
          <a:lstStyle/>
          <a:p>
            <a:pPr indent="-260350" lvl="1" marL="742950" marR="0" rtl="0" algn="l">
              <a:spcBef>
                <a:spcPts val="0"/>
              </a:spcBef>
              <a:spcAft>
                <a:spcPts val="0"/>
              </a:spcAft>
              <a:buClr>
                <a:schemeClr val="dk1"/>
              </a:buClr>
              <a:buSzPts val="2400"/>
              <a:buFont typeface="Noto Sans Symbols"/>
              <a:buChar char="🡺"/>
            </a:pPr>
            <a:r>
              <a:rPr b="0" i="0" lang="en" sz="2400" u="none" cap="none" strike="noStrike">
                <a:solidFill>
                  <a:schemeClr val="dk1"/>
                </a:solidFill>
                <a:latin typeface="Calibri"/>
                <a:ea typeface="Calibri"/>
                <a:cs typeface="Calibri"/>
                <a:sym typeface="Calibri"/>
              </a:rPr>
              <a:t>Which characteristics in the 3-dimensional structure of new molecules indicate that they may cause cancer ?</a:t>
            </a:r>
            <a:endParaRPr sz="1000"/>
          </a:p>
          <a:p>
            <a:pPr indent="-107950" lvl="1" marL="742950" marR="0" rtl="0" algn="l">
              <a:spcBef>
                <a:spcPts val="560"/>
              </a:spcBef>
              <a:spcAft>
                <a:spcPts val="0"/>
              </a:spcAft>
              <a:buClr>
                <a:schemeClr val="dk1"/>
              </a:buClr>
              <a:buSzPts val="2800"/>
              <a:buFont typeface="Noto Sans Symbols"/>
              <a:buNone/>
            </a:pPr>
            <a:r>
              <a:t/>
            </a:r>
            <a:endParaRPr b="0" i="0" sz="2400" u="none" cap="none" strike="noStrike">
              <a:solidFill>
                <a:schemeClr val="dk1"/>
              </a:solidFill>
              <a:latin typeface="Calibri"/>
              <a:ea typeface="Calibri"/>
              <a:cs typeface="Calibri"/>
              <a:sym typeface="Calibri"/>
            </a:endParaRPr>
          </a:p>
          <a:p>
            <a:pPr indent="-260350" lvl="1" marL="742950" marR="0" rtl="0" algn="l">
              <a:spcBef>
                <a:spcPts val="560"/>
              </a:spcBef>
              <a:spcAft>
                <a:spcPts val="0"/>
              </a:spcAft>
              <a:buClr>
                <a:schemeClr val="dk1"/>
              </a:buClr>
              <a:buSzPts val="2400"/>
              <a:buFont typeface="Noto Sans Symbols"/>
              <a:buChar char="🡺"/>
            </a:pPr>
            <a:r>
              <a:rPr b="0" i="0" lang="en" sz="2400" u="none" cap="none" strike="noStrike">
                <a:solidFill>
                  <a:schemeClr val="dk1"/>
                </a:solidFill>
                <a:latin typeface="Calibri"/>
                <a:ea typeface="Calibri"/>
                <a:cs typeface="Calibri"/>
                <a:sym typeface="Calibri"/>
              </a:rPr>
              <a:t> Solves problems that </a:t>
            </a:r>
            <a:r>
              <a:rPr b="1" i="0" lang="en" sz="2400" u="none" cap="none" strike="noStrike">
                <a:solidFill>
                  <a:schemeClr val="dk1"/>
                </a:solidFill>
                <a:latin typeface="Calibri"/>
                <a:ea typeface="Calibri"/>
                <a:cs typeface="Calibri"/>
                <a:sym typeface="Calibri"/>
              </a:rPr>
              <a:t>humans can not solve</a:t>
            </a:r>
            <a:r>
              <a:rPr b="0" i="0" lang="en" sz="2400" u="none" cap="none" strike="noStrike">
                <a:solidFill>
                  <a:schemeClr val="dk1"/>
                </a:solidFill>
                <a:latin typeface="Calibri"/>
                <a:ea typeface="Calibri"/>
                <a:cs typeface="Calibri"/>
                <a:sym typeface="Calibri"/>
              </a:rPr>
              <a:t>, because the data involved is too large ..</a:t>
            </a:r>
            <a:endParaRPr sz="1000"/>
          </a:p>
          <a:p>
            <a:pPr indent="-107950" lvl="1" marL="742950" marR="0" rtl="0" algn="l">
              <a:spcBef>
                <a:spcPts val="560"/>
              </a:spcBef>
              <a:spcAft>
                <a:spcPts val="0"/>
              </a:spcAft>
              <a:buClr>
                <a:schemeClr val="dk1"/>
              </a:buClr>
              <a:buSzPts val="2800"/>
              <a:buFont typeface="Noto Sans Symbols"/>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54"/>
          <p:cNvSpPr txBox="1"/>
          <p:nvPr/>
        </p:nvSpPr>
        <p:spPr>
          <a:xfrm>
            <a:off x="457200" y="53610"/>
            <a:ext cx="8229300" cy="857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4400">
                <a:latin typeface="Calibri"/>
                <a:ea typeface="Calibri"/>
                <a:cs typeface="Calibri"/>
                <a:sym typeface="Calibri"/>
              </a:rPr>
              <a:t>Material</a:t>
            </a:r>
            <a:endParaRPr b="0" i="0" sz="4400" u="none" cap="none" strike="noStrike">
              <a:solidFill>
                <a:srgbClr val="000000"/>
              </a:solidFill>
              <a:latin typeface="Calibri"/>
              <a:ea typeface="Calibri"/>
              <a:cs typeface="Calibri"/>
              <a:sym typeface="Calibri"/>
            </a:endParaRPr>
          </a:p>
        </p:txBody>
      </p:sp>
      <p:sp>
        <p:nvSpPr>
          <p:cNvPr id="254" name="Google Shape;254;p54"/>
          <p:cNvSpPr txBox="1"/>
          <p:nvPr/>
        </p:nvSpPr>
        <p:spPr>
          <a:xfrm>
            <a:off x="457200" y="1047750"/>
            <a:ext cx="8229300" cy="3394200"/>
          </a:xfrm>
          <a:prstGeom prst="rect">
            <a:avLst/>
          </a:prstGeom>
          <a:noFill/>
          <a:ln>
            <a:noFill/>
          </a:ln>
        </p:spPr>
        <p:txBody>
          <a:bodyPr anchorCtr="0" anchor="t" bIns="45700" lIns="91425" spcFirstLastPara="1" rIns="91425" wrap="square" tIns="45700">
            <a:noAutofit/>
          </a:bodyPr>
          <a:lstStyle/>
          <a:p>
            <a:pPr indent="-342720" lvl="0" marL="343080" marR="0" rtl="0" algn="l">
              <a:lnSpc>
                <a:spcPct val="100000"/>
              </a:lnSpc>
              <a:spcBef>
                <a:spcPts val="0"/>
              </a:spcBef>
              <a:spcAft>
                <a:spcPts val="0"/>
              </a:spcAft>
              <a:buClr>
                <a:srgbClr val="000000"/>
              </a:buClr>
              <a:buSzPts val="3200"/>
              <a:buFont typeface="Arial"/>
              <a:buChar char="•"/>
            </a:pPr>
            <a:r>
              <a:rPr i="0" lang="en" sz="3000" u="none" cap="none" strike="noStrike">
                <a:solidFill>
                  <a:srgbClr val="000000"/>
                </a:solidFill>
                <a:latin typeface="Calibri"/>
                <a:ea typeface="Calibri"/>
                <a:cs typeface="Calibri"/>
                <a:sym typeface="Calibri"/>
              </a:rPr>
              <a:t>Textbook</a:t>
            </a:r>
            <a:br>
              <a:rPr i="0" lang="en" sz="1600" u="none" cap="none" strike="noStrike">
                <a:latin typeface="Calibri"/>
                <a:ea typeface="Calibri"/>
                <a:cs typeface="Calibri"/>
                <a:sym typeface="Calibri"/>
              </a:rPr>
            </a:br>
            <a:r>
              <a:rPr i="1" lang="en" sz="3000" u="none" cap="none" strike="noStrike">
                <a:solidFill>
                  <a:srgbClr val="000000"/>
                </a:solidFill>
                <a:latin typeface="Calibri"/>
                <a:ea typeface="Calibri"/>
                <a:cs typeface="Calibri"/>
                <a:sym typeface="Calibri"/>
              </a:rPr>
              <a:t>Artificial Intelligence: A Modern Approach</a:t>
            </a:r>
            <a:r>
              <a:rPr i="0" lang="en" sz="3000" u="none" cap="none" strike="noStrike">
                <a:solidFill>
                  <a:srgbClr val="000000"/>
                </a:solidFill>
                <a:latin typeface="Calibri"/>
                <a:ea typeface="Calibri"/>
                <a:cs typeface="Calibri"/>
                <a:sym typeface="Calibri"/>
              </a:rPr>
              <a:t> </a:t>
            </a:r>
            <a:br>
              <a:rPr i="0" lang="en" sz="1600" u="none" cap="none" strike="noStrike">
                <a:latin typeface="Calibri"/>
                <a:ea typeface="Calibri"/>
                <a:cs typeface="Calibri"/>
                <a:sym typeface="Calibri"/>
              </a:rPr>
            </a:br>
            <a:r>
              <a:rPr i="0" lang="en" sz="3000" u="none" cap="none" strike="noStrike">
                <a:solidFill>
                  <a:srgbClr val="000000"/>
                </a:solidFill>
                <a:latin typeface="Calibri"/>
                <a:ea typeface="Calibri"/>
                <a:cs typeface="Calibri"/>
                <a:sym typeface="Calibri"/>
              </a:rPr>
              <a:t>by Stuart Russell and Peter Norvig</a:t>
            </a:r>
            <a:endParaRPr i="0" sz="3000" u="none" cap="none" strike="noStrike">
              <a:solidFill>
                <a:srgbClr val="000000"/>
              </a:solidFill>
              <a:latin typeface="Calibri"/>
              <a:ea typeface="Calibri"/>
              <a:cs typeface="Calibri"/>
              <a:sym typeface="Calibri"/>
            </a:endParaRPr>
          </a:p>
          <a:p>
            <a:pPr indent="-330020" lvl="0" marL="343080" marR="0" rtl="0" algn="l">
              <a:lnSpc>
                <a:spcPct val="100000"/>
              </a:lnSpc>
              <a:spcBef>
                <a:spcPts val="641"/>
              </a:spcBef>
              <a:spcAft>
                <a:spcPts val="0"/>
              </a:spcAft>
              <a:buClr>
                <a:srgbClr val="000000"/>
              </a:buClr>
              <a:buSzPts val="3000"/>
              <a:buFont typeface="Calibri"/>
              <a:buChar char="•"/>
            </a:pPr>
            <a:r>
              <a:rPr lang="en" sz="3000">
                <a:latin typeface="Calibri"/>
                <a:ea typeface="Calibri"/>
                <a:cs typeface="Calibri"/>
                <a:sym typeface="Calibri"/>
              </a:rPr>
              <a:t>3rd edition became 4th in 2020:</a:t>
            </a:r>
            <a:endParaRPr sz="3000">
              <a:latin typeface="Calibri"/>
              <a:ea typeface="Calibri"/>
              <a:cs typeface="Calibri"/>
              <a:sym typeface="Calibri"/>
            </a:endParaRPr>
          </a:p>
          <a:p>
            <a:pPr indent="-330020" lvl="0" marL="343080" marR="0" rtl="0" algn="l">
              <a:lnSpc>
                <a:spcPct val="100000"/>
              </a:lnSpc>
              <a:spcBef>
                <a:spcPts val="641"/>
              </a:spcBef>
              <a:spcAft>
                <a:spcPts val="0"/>
              </a:spcAft>
              <a:buSzPts val="3000"/>
              <a:buFont typeface="Calibri"/>
              <a:buChar char="•"/>
            </a:pPr>
            <a:r>
              <a:rPr lang="en" sz="3000">
                <a:latin typeface="Calibri"/>
                <a:ea typeface="Calibri"/>
                <a:cs typeface="Calibri"/>
                <a:sym typeface="Calibri"/>
              </a:rPr>
              <a:t>Slides give outline for lectures</a:t>
            </a:r>
            <a:br>
              <a:rPr lang="en" sz="3000">
                <a:latin typeface="Calibri"/>
                <a:ea typeface="Calibri"/>
                <a:cs typeface="Calibri"/>
                <a:sym typeface="Calibri"/>
              </a:rPr>
            </a:br>
            <a:r>
              <a:rPr lang="en" sz="3000">
                <a:latin typeface="Calibri"/>
                <a:ea typeface="Calibri"/>
                <a:cs typeface="Calibri"/>
                <a:sym typeface="Calibri"/>
              </a:rPr>
              <a:t>They are </a:t>
            </a:r>
            <a:r>
              <a:rPr b="1" lang="en" sz="3000">
                <a:latin typeface="Calibri"/>
                <a:ea typeface="Calibri"/>
                <a:cs typeface="Calibri"/>
                <a:sym typeface="Calibri"/>
              </a:rPr>
              <a:t>NOT</a:t>
            </a:r>
            <a:r>
              <a:rPr lang="en" sz="3000">
                <a:latin typeface="Calibri"/>
                <a:ea typeface="Calibri"/>
                <a:cs typeface="Calibri"/>
                <a:sym typeface="Calibri"/>
              </a:rPr>
              <a:t> to study from!</a:t>
            </a:r>
            <a:br>
              <a:rPr lang="en" sz="3000">
                <a:latin typeface="Calibri"/>
                <a:ea typeface="Calibri"/>
                <a:cs typeface="Calibri"/>
                <a:sym typeface="Calibri"/>
              </a:rPr>
            </a:br>
            <a:r>
              <a:rPr b="1" lang="en" sz="3000">
                <a:latin typeface="Calibri"/>
                <a:ea typeface="Calibri"/>
                <a:cs typeface="Calibri"/>
                <a:sym typeface="Calibri"/>
              </a:rPr>
              <a:t>Slides not self contained</a:t>
            </a:r>
            <a:br>
              <a:rPr lang="en" sz="3000">
                <a:latin typeface="Calibri"/>
                <a:ea typeface="Calibri"/>
                <a:cs typeface="Calibri"/>
                <a:sym typeface="Calibri"/>
              </a:rPr>
            </a:br>
            <a:endParaRPr sz="3000">
              <a:latin typeface="Calibri"/>
              <a:ea typeface="Calibri"/>
              <a:cs typeface="Calibri"/>
              <a:sym typeface="Calibri"/>
            </a:endParaRPr>
          </a:p>
          <a:p>
            <a:pPr indent="0" lvl="0" marL="0" marR="0" rtl="0" algn="l">
              <a:lnSpc>
                <a:spcPct val="100000"/>
              </a:lnSpc>
              <a:spcBef>
                <a:spcPts val="641"/>
              </a:spcBef>
              <a:spcAft>
                <a:spcPts val="0"/>
              </a:spcAft>
              <a:buNone/>
            </a:pPr>
            <a:r>
              <a:t/>
            </a:r>
            <a:endParaRPr sz="3000">
              <a:latin typeface="Calibri"/>
              <a:ea typeface="Calibri"/>
              <a:cs typeface="Calibri"/>
              <a:sym typeface="Calibri"/>
            </a:endParaRPr>
          </a:p>
        </p:txBody>
      </p:sp>
      <p:pic>
        <p:nvPicPr>
          <p:cNvPr descr="http://aima.cs.berkeley.edu/cover2.jpg" id="255" name="Google Shape;255;p54"/>
          <p:cNvPicPr preferRelativeResize="0"/>
          <p:nvPr/>
        </p:nvPicPr>
        <p:blipFill rotWithShape="1">
          <a:blip r:embed="rId3">
            <a:alphaModFix/>
          </a:blip>
          <a:srcRect b="0" l="0" r="0" t="0"/>
          <a:stretch/>
        </p:blipFill>
        <p:spPr>
          <a:xfrm>
            <a:off x="5979492" y="2629625"/>
            <a:ext cx="1465775" cy="1899574"/>
          </a:xfrm>
          <a:prstGeom prst="rect">
            <a:avLst/>
          </a:prstGeom>
          <a:noFill/>
          <a:ln>
            <a:noFill/>
          </a:ln>
        </p:spPr>
      </p:pic>
      <p:pic>
        <p:nvPicPr>
          <p:cNvPr id="256" name="Google Shape;256;p54"/>
          <p:cNvPicPr preferRelativeResize="0"/>
          <p:nvPr/>
        </p:nvPicPr>
        <p:blipFill>
          <a:blip r:embed="rId4">
            <a:alphaModFix/>
          </a:blip>
          <a:stretch>
            <a:fillRect/>
          </a:stretch>
        </p:blipFill>
        <p:spPr>
          <a:xfrm>
            <a:off x="7546890" y="2629625"/>
            <a:ext cx="1499191" cy="189957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81"/>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 sz="3959"/>
              <a:t>Serious Alternative: </a:t>
            </a:r>
            <a:br>
              <a:rPr lang="en" sz="3959"/>
            </a:br>
            <a:r>
              <a:rPr lang="en" sz="3959"/>
              <a:t>Winograd Schemas</a:t>
            </a:r>
            <a:endParaRPr/>
          </a:p>
        </p:txBody>
      </p:sp>
      <p:sp>
        <p:nvSpPr>
          <p:cNvPr id="443" name="Google Shape;443;p81"/>
          <p:cNvSpPr txBox="1"/>
          <p:nvPr>
            <p:ph idx="1" type="body"/>
          </p:nvPr>
        </p:nvSpPr>
        <p:spPr>
          <a:xfrm>
            <a:off x="457200" y="1428750"/>
            <a:ext cx="8229600" cy="3394500"/>
          </a:xfrm>
          <a:prstGeom prst="rect">
            <a:avLst/>
          </a:prstGeom>
          <a:noFill/>
          <a:ln>
            <a:noFill/>
          </a:ln>
        </p:spPr>
        <p:txBody>
          <a:bodyPr anchorCtr="0" anchor="t" bIns="45700" lIns="91425" spcFirstLastPara="1" rIns="91425" wrap="square" tIns="45700">
            <a:noAutofit/>
          </a:bodyPr>
          <a:lstStyle/>
          <a:p>
            <a:pPr indent="-317500" lvl="0" marL="342900" rtl="0" algn="l">
              <a:lnSpc>
                <a:spcPct val="90000"/>
              </a:lnSpc>
              <a:spcBef>
                <a:spcPts val="0"/>
              </a:spcBef>
              <a:spcAft>
                <a:spcPts val="0"/>
              </a:spcAft>
              <a:buClr>
                <a:schemeClr val="dk1"/>
              </a:buClr>
              <a:buSzPts val="2560"/>
              <a:buChar char="•"/>
            </a:pPr>
            <a:r>
              <a:rPr lang="en" sz="2560"/>
              <a:t>The city councilmen refused the demonstrators a permit because they [feared/advocated] violence.</a:t>
            </a:r>
            <a:br>
              <a:rPr lang="en" sz="2560"/>
            </a:br>
            <a:r>
              <a:rPr lang="en" sz="2560"/>
              <a:t>Who [feared/advocated] violence? </a:t>
            </a:r>
            <a:endParaRPr sz="2560"/>
          </a:p>
          <a:p>
            <a:pPr indent="-317500" lvl="0" marL="342900" rtl="0" algn="l">
              <a:lnSpc>
                <a:spcPct val="90000"/>
              </a:lnSpc>
              <a:spcBef>
                <a:spcPts val="592"/>
              </a:spcBef>
              <a:spcAft>
                <a:spcPts val="0"/>
              </a:spcAft>
              <a:buClr>
                <a:schemeClr val="dk1"/>
              </a:buClr>
              <a:buSzPts val="2560"/>
              <a:buChar char="•"/>
            </a:pPr>
            <a:r>
              <a:rPr lang="en" sz="2560"/>
              <a:t>The trophy doesn't fit into the brown suitcase because it's too [small/large]. </a:t>
            </a:r>
            <a:br>
              <a:rPr lang="en" sz="2560"/>
            </a:br>
            <a:r>
              <a:rPr lang="en" sz="2560"/>
              <a:t>What is too [small/large]? </a:t>
            </a:r>
            <a:endParaRPr sz="2560"/>
          </a:p>
          <a:p>
            <a:pPr indent="-317500" lvl="0" marL="342900" rtl="0" algn="l">
              <a:lnSpc>
                <a:spcPct val="90000"/>
              </a:lnSpc>
              <a:spcBef>
                <a:spcPts val="592"/>
              </a:spcBef>
              <a:spcAft>
                <a:spcPts val="0"/>
              </a:spcAft>
              <a:buClr>
                <a:schemeClr val="dk1"/>
              </a:buClr>
              <a:buSzPts val="2560"/>
              <a:buChar char="•"/>
            </a:pPr>
            <a:r>
              <a:rPr lang="en" sz="2560"/>
              <a:t>Frank felt [vindicated/crushed] when his longtime rival Bill revealed that he was the winner of the competition. </a:t>
            </a:r>
            <a:br>
              <a:rPr lang="en" sz="2560"/>
            </a:br>
            <a:r>
              <a:rPr lang="en" sz="2560"/>
              <a:t>Who was the winner of the competition?</a:t>
            </a:r>
            <a:endParaRPr sz="256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xEl>
                                              <p:pRg end="0" st="0"/>
                                            </p:txEl>
                                          </p:spTgt>
                                        </p:tgtEl>
                                        <p:attrNameLst>
                                          <p:attrName>style.visibility</p:attrName>
                                        </p:attrNameLst>
                                      </p:cBhvr>
                                      <p:to>
                                        <p:strVal val="visible"/>
                                      </p:to>
                                    </p:set>
                                    <p:animEffect filter="fade" transition="in">
                                      <p:cBhvr>
                                        <p:cTn dur="1000"/>
                                        <p:tgtEl>
                                          <p:spTgt spid="44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xEl>
                                              <p:pRg end="1" st="1"/>
                                            </p:txEl>
                                          </p:spTgt>
                                        </p:tgtEl>
                                        <p:attrNameLst>
                                          <p:attrName>style.visibility</p:attrName>
                                        </p:attrNameLst>
                                      </p:cBhvr>
                                      <p:to>
                                        <p:strVal val="visible"/>
                                      </p:to>
                                    </p:set>
                                    <p:animEffect filter="fade" transition="in">
                                      <p:cBhvr>
                                        <p:cTn dur="1000"/>
                                        <p:tgtEl>
                                          <p:spTgt spid="44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xEl>
                                              <p:pRg end="2" st="2"/>
                                            </p:txEl>
                                          </p:spTgt>
                                        </p:tgtEl>
                                        <p:attrNameLst>
                                          <p:attrName>style.visibility</p:attrName>
                                        </p:attrNameLst>
                                      </p:cBhvr>
                                      <p:to>
                                        <p:strVal val="visible"/>
                                      </p:to>
                                    </p:set>
                                    <p:animEffect filter="fade" transition="in">
                                      <p:cBhvr>
                                        <p:cTn dur="1000"/>
                                        <p:tgtEl>
                                          <p:spTgt spid="44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82"/>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
              <a:t>Alternatives for the Turing Test</a:t>
            </a:r>
            <a:endParaRPr/>
          </a:p>
        </p:txBody>
      </p:sp>
      <p:sp>
        <p:nvSpPr>
          <p:cNvPr id="449" name="Google Shape;449;p82"/>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
              <a:t>Winograd schema [Hector Levesque]</a:t>
            </a:r>
            <a:endParaRPr/>
          </a:p>
          <a:p>
            <a:pPr indent="-285750" lvl="1" marL="742950" rtl="0" algn="l">
              <a:spcBef>
                <a:spcPts val="560"/>
              </a:spcBef>
              <a:spcAft>
                <a:spcPts val="0"/>
              </a:spcAft>
              <a:buClr>
                <a:schemeClr val="dk1"/>
              </a:buClr>
              <a:buSzPts val="2800"/>
              <a:buChar char="–"/>
            </a:pPr>
            <a:r>
              <a:rPr lang="en"/>
              <a:t>Answers weaknesses of Turing Test</a:t>
            </a:r>
            <a:endParaRPr/>
          </a:p>
          <a:p>
            <a:pPr indent="-228600" lvl="2" marL="1143000" rtl="0" algn="l">
              <a:spcBef>
                <a:spcPts val="480"/>
              </a:spcBef>
              <a:spcAft>
                <a:spcPts val="0"/>
              </a:spcAft>
              <a:buClr>
                <a:schemeClr val="dk1"/>
              </a:buClr>
              <a:buSzPts val="2400"/>
              <a:buChar char="•"/>
            </a:pPr>
            <a:r>
              <a:rPr lang="en"/>
              <a:t>Deception: a false identity is not part of intelligence</a:t>
            </a:r>
            <a:endParaRPr/>
          </a:p>
          <a:p>
            <a:pPr indent="-228600" lvl="2" marL="1143000" rtl="0" algn="l">
              <a:spcBef>
                <a:spcPts val="480"/>
              </a:spcBef>
              <a:spcAft>
                <a:spcPts val="0"/>
              </a:spcAft>
              <a:buClr>
                <a:schemeClr val="dk1"/>
              </a:buClr>
              <a:buSzPts val="2400"/>
              <a:buChar char="•"/>
            </a:pPr>
            <a:r>
              <a:rPr lang="en"/>
              <a:t>Conversation: does not requiring intelligent reasoning</a:t>
            </a:r>
            <a:endParaRPr/>
          </a:p>
          <a:p>
            <a:pPr indent="-228600" lvl="2" marL="1143000" rtl="0" algn="l">
              <a:spcBef>
                <a:spcPts val="480"/>
              </a:spcBef>
              <a:spcAft>
                <a:spcPts val="0"/>
              </a:spcAft>
              <a:buClr>
                <a:schemeClr val="dk1"/>
              </a:buClr>
              <a:buSzPts val="2400"/>
              <a:buChar char="•"/>
            </a:pPr>
            <a:r>
              <a:rPr lang="en"/>
              <a:t>Evaluation: judges often disagree</a:t>
            </a:r>
            <a:endParaRPr/>
          </a:p>
          <a:p>
            <a:pPr indent="-285750" lvl="1" marL="742950" rtl="0" algn="l">
              <a:spcBef>
                <a:spcPts val="560"/>
              </a:spcBef>
              <a:spcAft>
                <a:spcPts val="0"/>
              </a:spcAft>
              <a:buClr>
                <a:schemeClr val="dk1"/>
              </a:buClr>
              <a:buSzPts val="2800"/>
              <a:buChar char="–"/>
            </a:pPr>
            <a:r>
              <a:rPr lang="en"/>
              <a:t>Require knowledge and commonsense reasoning</a:t>
            </a:r>
            <a:endParaRPr/>
          </a:p>
          <a:p>
            <a:pPr indent="-285750" lvl="1" marL="742950" rtl="0" algn="l">
              <a:spcBef>
                <a:spcPts val="560"/>
              </a:spcBef>
              <a:spcAft>
                <a:spcPts val="0"/>
              </a:spcAft>
              <a:buClr>
                <a:schemeClr val="dk1"/>
              </a:buClr>
              <a:buSzPts val="2800"/>
              <a:buChar char="–"/>
            </a:pPr>
            <a:r>
              <a:rPr lang="en"/>
              <a:t>Requires acting rationally, not necessarily humanly</a:t>
            </a:r>
            <a:endParaRPr/>
          </a:p>
          <a:p>
            <a:pPr indent="-76200" lvl="2" marL="1143000" rtl="0" algn="l">
              <a:spcBef>
                <a:spcPts val="480"/>
              </a:spcBef>
              <a:spcAft>
                <a:spcPts val="0"/>
              </a:spcAft>
              <a:buClr>
                <a:schemeClr val="dk1"/>
              </a:buClr>
              <a:buSzPts val="2400"/>
              <a:buNone/>
            </a:pPr>
            <a:r>
              <a:t/>
            </a:r>
            <a:endParaRPr/>
          </a:p>
          <a:p>
            <a:pPr indent="-1397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83"/>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
              <a:t>Natural Flight vs. Artificial Flight</a:t>
            </a:r>
            <a:endParaRPr/>
          </a:p>
        </p:txBody>
      </p:sp>
      <p:pic>
        <p:nvPicPr>
          <p:cNvPr descr="flight1" id="455" name="Google Shape;455;p83"/>
          <p:cNvPicPr preferRelativeResize="0"/>
          <p:nvPr/>
        </p:nvPicPr>
        <p:blipFill rotWithShape="1">
          <a:blip r:embed="rId3">
            <a:alphaModFix/>
          </a:blip>
          <a:srcRect b="0" l="0" r="0" t="0"/>
          <a:stretch/>
        </p:blipFill>
        <p:spPr>
          <a:xfrm>
            <a:off x="990600" y="1085850"/>
            <a:ext cx="2708672" cy="3650457"/>
          </a:xfrm>
          <a:prstGeom prst="rect">
            <a:avLst/>
          </a:prstGeom>
          <a:noFill/>
          <a:ln>
            <a:noFill/>
          </a:ln>
        </p:spPr>
      </p:pic>
      <p:pic>
        <p:nvPicPr>
          <p:cNvPr descr="flight2" id="456" name="Google Shape;456;p83"/>
          <p:cNvPicPr preferRelativeResize="0"/>
          <p:nvPr/>
        </p:nvPicPr>
        <p:blipFill rotWithShape="1">
          <a:blip r:embed="rId4">
            <a:alphaModFix/>
          </a:blip>
          <a:srcRect b="0" l="0" r="0" t="0"/>
          <a:stretch/>
        </p:blipFill>
        <p:spPr>
          <a:xfrm>
            <a:off x="4953000" y="1540669"/>
            <a:ext cx="3294459" cy="2566987"/>
          </a:xfrm>
          <a:prstGeom prst="rect">
            <a:avLst/>
          </a:prstGeom>
          <a:noFill/>
          <a:ln>
            <a:noFill/>
          </a:ln>
        </p:spPr>
      </p:pic>
      <p:sp>
        <p:nvSpPr>
          <p:cNvPr id="457" name="Google Shape;457;p83"/>
          <p:cNvSpPr/>
          <p:nvPr/>
        </p:nvSpPr>
        <p:spPr>
          <a:xfrm>
            <a:off x="4672418" y="4236884"/>
            <a:ext cx="4039376" cy="48474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 sz="1800">
                <a:solidFill>
                  <a:schemeClr val="dk1"/>
                </a:solidFill>
                <a:latin typeface="Calibri"/>
                <a:ea typeface="Calibri"/>
                <a:cs typeface="Calibri"/>
                <a:sym typeface="Calibri"/>
              </a:rPr>
              <a:t>We do take inspiration: neural networks, </a:t>
            </a:r>
            <a:br>
              <a:rPr i="1" lang="en" sz="1800">
                <a:solidFill>
                  <a:schemeClr val="dk1"/>
                </a:solidFill>
                <a:latin typeface="Calibri"/>
                <a:ea typeface="Calibri"/>
                <a:cs typeface="Calibri"/>
                <a:sym typeface="Calibri"/>
              </a:rPr>
            </a:br>
            <a:r>
              <a:rPr i="1" lang="en" sz="1800">
                <a:solidFill>
                  <a:schemeClr val="dk1"/>
                </a:solidFill>
                <a:latin typeface="Calibri"/>
                <a:ea typeface="Calibri"/>
                <a:cs typeface="Calibri"/>
                <a:sym typeface="Calibri"/>
              </a:rPr>
              <a:t>genetic algorithms, swarm intelligence, …</a:t>
            </a:r>
            <a:endParaRPr i="1"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500"/>
                                        <p:tgtEl>
                                          <p:spTgt spid="4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500"/>
                                        <p:tgtEl>
                                          <p:spTgt spid="4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84"/>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
              <a:t>Rationality Definition</a:t>
            </a:r>
            <a:endParaRPr/>
          </a:p>
        </p:txBody>
      </p:sp>
      <p:sp>
        <p:nvSpPr>
          <p:cNvPr id="463" name="Google Shape;463;p84"/>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None/>
            </a:pPr>
            <a:r>
              <a:rPr lang="en"/>
              <a:t>AI is the study of intelligent, rational agents</a:t>
            </a:r>
            <a:endParaRPr/>
          </a:p>
          <a:p>
            <a:pPr indent="0" lvl="0" marL="0" rtl="0" algn="l">
              <a:spcBef>
                <a:spcPts val="640"/>
              </a:spcBef>
              <a:spcAft>
                <a:spcPts val="0"/>
              </a:spcAft>
              <a:buClr>
                <a:schemeClr val="dk1"/>
              </a:buClr>
              <a:buSzPts val="3200"/>
              <a:buNone/>
            </a:pPr>
            <a:r>
              <a:t/>
            </a:r>
            <a:endParaRPr/>
          </a:p>
          <a:p>
            <a:pPr indent="0" lvl="0" marL="0" rtl="0" algn="l">
              <a:spcBef>
                <a:spcPts val="640"/>
              </a:spcBef>
              <a:spcAft>
                <a:spcPts val="0"/>
              </a:spcAft>
              <a:buClr>
                <a:schemeClr val="dk1"/>
              </a:buClr>
              <a:buSzPts val="3200"/>
              <a:buNone/>
            </a:pPr>
            <a:r>
              <a:rPr i="1" lang="en"/>
              <a:t>For each possible </a:t>
            </a:r>
            <a:r>
              <a:rPr b="1" i="1" lang="en"/>
              <a:t>percept</a:t>
            </a:r>
            <a:r>
              <a:rPr i="1" lang="en"/>
              <a:t> sequence, a rational agent should select an </a:t>
            </a:r>
            <a:r>
              <a:rPr b="1" i="1" lang="en"/>
              <a:t>action</a:t>
            </a:r>
            <a:r>
              <a:rPr i="1" lang="en"/>
              <a:t> that is </a:t>
            </a:r>
            <a:r>
              <a:rPr b="1" i="1" lang="en"/>
              <a:t>expected</a:t>
            </a:r>
            <a:r>
              <a:rPr i="1" lang="en"/>
              <a:t> to </a:t>
            </a:r>
            <a:r>
              <a:rPr b="1" i="1" lang="en"/>
              <a:t>maximize</a:t>
            </a:r>
            <a:r>
              <a:rPr i="1" lang="en"/>
              <a:t> its performance measure, given the evidence provided by the percept sequence and whatever built-in </a:t>
            </a:r>
            <a:r>
              <a:rPr b="1" i="1" lang="en"/>
              <a:t>knowledge</a:t>
            </a:r>
            <a:r>
              <a:rPr i="1" lang="en"/>
              <a:t> the agent has.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85"/>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
              <a:t>AI as Rational Agents</a:t>
            </a:r>
            <a:endParaRPr/>
          </a:p>
        </p:txBody>
      </p:sp>
      <p:sp>
        <p:nvSpPr>
          <p:cNvPr id="469" name="Google Shape;469;p85"/>
          <p:cNvSpPr txBox="1"/>
          <p:nvPr>
            <p:ph idx="1" type="body"/>
          </p:nvPr>
        </p:nvSpPr>
        <p:spPr>
          <a:xfrm>
            <a:off x="304800" y="1234678"/>
            <a:ext cx="8534400" cy="3394472"/>
          </a:xfrm>
          <a:prstGeom prst="rect">
            <a:avLst/>
          </a:prstGeom>
          <a:noFill/>
          <a:ln>
            <a:noFill/>
          </a:ln>
        </p:spPr>
        <p:txBody>
          <a:bodyPr anchorCtr="0" anchor="t" bIns="45700" lIns="91425" spcFirstLastPara="1" rIns="91425" wrap="square" tIns="45700">
            <a:noAutofit/>
          </a:bodyPr>
          <a:lstStyle/>
          <a:p>
            <a:pPr indent="-279400" lvl="0" marL="342900" rtl="0" algn="l">
              <a:spcBef>
                <a:spcPts val="0"/>
              </a:spcBef>
              <a:spcAft>
                <a:spcPts val="0"/>
              </a:spcAft>
              <a:buClr>
                <a:schemeClr val="dk1"/>
              </a:buClr>
              <a:buSzPts val="2200"/>
              <a:buChar char="•"/>
            </a:pPr>
            <a:r>
              <a:rPr i="1" lang="en" sz="2600"/>
              <a:t>“Expected”: not perfect </a:t>
            </a:r>
            <a:r>
              <a:rPr lang="en" sz="2600"/>
              <a:t> – </a:t>
            </a:r>
            <a:r>
              <a:rPr i="1" lang="en" sz="2600"/>
              <a:t>No mention of humanly</a:t>
            </a:r>
            <a:endParaRPr sz="2600"/>
          </a:p>
          <a:p>
            <a:pPr indent="-279400" lvl="0" marL="342900" rtl="0" algn="l">
              <a:spcBef>
                <a:spcPts val="640"/>
              </a:spcBef>
              <a:spcAft>
                <a:spcPts val="0"/>
              </a:spcAft>
              <a:buClr>
                <a:schemeClr val="dk1"/>
              </a:buClr>
              <a:buSzPts val="2200"/>
              <a:buChar char="•"/>
            </a:pPr>
            <a:r>
              <a:rPr i="1" lang="en" sz="2600"/>
              <a:t>Which performance measure?</a:t>
            </a:r>
            <a:endParaRPr i="1" sz="2600"/>
          </a:p>
          <a:p>
            <a:pPr indent="-247650" lvl="1" marL="742950" rtl="0" algn="l">
              <a:spcBef>
                <a:spcPts val="560"/>
              </a:spcBef>
              <a:spcAft>
                <a:spcPts val="0"/>
              </a:spcAft>
              <a:buClr>
                <a:schemeClr val="dk1"/>
              </a:buClr>
              <a:buSzPts val="2200"/>
              <a:buChar char="–"/>
            </a:pPr>
            <a:r>
              <a:rPr i="1" lang="en" sz="2200"/>
              <a:t>$1.01 now or “1 in a million” chance of $1 million</a:t>
            </a:r>
            <a:endParaRPr i="1" sz="2200"/>
          </a:p>
          <a:p>
            <a:pPr indent="-247650" lvl="1" marL="742950" rtl="0" algn="l">
              <a:spcBef>
                <a:spcPts val="560"/>
              </a:spcBef>
              <a:spcAft>
                <a:spcPts val="0"/>
              </a:spcAft>
              <a:buClr>
                <a:schemeClr val="dk1"/>
              </a:buClr>
              <a:buSzPts val="2200"/>
              <a:buChar char="–"/>
            </a:pPr>
            <a:r>
              <a:rPr i="1" lang="en" sz="2200"/>
              <a:t>Robot to make staples: max number of staples</a:t>
            </a:r>
            <a:endParaRPr sz="2200"/>
          </a:p>
          <a:p>
            <a:pPr indent="-279400" lvl="0" marL="342900" rtl="0" algn="l">
              <a:spcBef>
                <a:spcPts val="640"/>
              </a:spcBef>
              <a:spcAft>
                <a:spcPts val="0"/>
              </a:spcAft>
              <a:buClr>
                <a:schemeClr val="dk1"/>
              </a:buClr>
              <a:buSzPts val="2200"/>
              <a:buChar char="•"/>
            </a:pPr>
            <a:r>
              <a:rPr lang="en" sz="2600"/>
              <a:t>Elicitation of performance measure very difficult!</a:t>
            </a:r>
            <a:endParaRPr sz="2600"/>
          </a:p>
          <a:p>
            <a:pPr indent="-247650" lvl="1" marL="742950" rtl="0" algn="l">
              <a:spcBef>
                <a:spcPts val="560"/>
              </a:spcBef>
              <a:spcAft>
                <a:spcPts val="0"/>
              </a:spcAft>
              <a:buClr>
                <a:schemeClr val="dk1"/>
              </a:buClr>
              <a:buSzPts val="2200"/>
              <a:buChar char="–"/>
            </a:pPr>
            <a:r>
              <a:rPr i="1" lang="en" sz="2200"/>
              <a:t>What is the performance measure of Facebook?</a:t>
            </a:r>
            <a:endParaRPr i="1" sz="2200"/>
          </a:p>
          <a:p>
            <a:pPr indent="-393700" lvl="0" marL="342900" rtl="0" algn="l">
              <a:spcBef>
                <a:spcPts val="560"/>
              </a:spcBef>
              <a:spcAft>
                <a:spcPts val="0"/>
              </a:spcAft>
              <a:buClr>
                <a:schemeClr val="dk1"/>
              </a:buClr>
              <a:buSzPts val="2600"/>
              <a:buChar char="•"/>
            </a:pPr>
            <a:r>
              <a:rPr lang="en" sz="2600"/>
              <a:t>GPT4 built on human grading as performance measure</a:t>
            </a:r>
            <a:endParaRPr sz="2600"/>
          </a:p>
          <a:p>
            <a:pPr indent="-311150" lvl="1" marL="742950" rtl="0" algn="l">
              <a:spcBef>
                <a:spcPts val="560"/>
              </a:spcBef>
              <a:spcAft>
                <a:spcPts val="0"/>
              </a:spcAft>
              <a:buSzPts val="2200"/>
              <a:buChar char="–"/>
            </a:pPr>
            <a:r>
              <a:rPr lang="en" sz="2200"/>
              <a:t>We train AI to fool human cognition… an adversarial attack</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xEl>
                                              <p:pRg end="0" st="0"/>
                                            </p:txEl>
                                          </p:spTgt>
                                        </p:tgtEl>
                                        <p:attrNameLst>
                                          <p:attrName>style.visibility</p:attrName>
                                        </p:attrNameLst>
                                      </p:cBhvr>
                                      <p:to>
                                        <p:strVal val="visible"/>
                                      </p:to>
                                    </p:set>
                                    <p:animEffect filter="fade" transition="in">
                                      <p:cBhvr>
                                        <p:cTn dur="1000"/>
                                        <p:tgtEl>
                                          <p:spTgt spid="46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xEl>
                                              <p:pRg end="1" st="1"/>
                                            </p:txEl>
                                          </p:spTgt>
                                        </p:tgtEl>
                                        <p:attrNameLst>
                                          <p:attrName>style.visibility</p:attrName>
                                        </p:attrNameLst>
                                      </p:cBhvr>
                                      <p:to>
                                        <p:strVal val="visible"/>
                                      </p:to>
                                    </p:set>
                                    <p:animEffect filter="fade" transition="in">
                                      <p:cBhvr>
                                        <p:cTn dur="1000"/>
                                        <p:tgtEl>
                                          <p:spTgt spid="46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xEl>
                                              <p:pRg end="2" st="2"/>
                                            </p:txEl>
                                          </p:spTgt>
                                        </p:tgtEl>
                                        <p:attrNameLst>
                                          <p:attrName>style.visibility</p:attrName>
                                        </p:attrNameLst>
                                      </p:cBhvr>
                                      <p:to>
                                        <p:strVal val="visible"/>
                                      </p:to>
                                    </p:set>
                                    <p:animEffect filter="fade" transition="in">
                                      <p:cBhvr>
                                        <p:cTn dur="1000"/>
                                        <p:tgtEl>
                                          <p:spTgt spid="46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xEl>
                                              <p:pRg end="3" st="3"/>
                                            </p:txEl>
                                          </p:spTgt>
                                        </p:tgtEl>
                                        <p:attrNameLst>
                                          <p:attrName>style.visibility</p:attrName>
                                        </p:attrNameLst>
                                      </p:cBhvr>
                                      <p:to>
                                        <p:strVal val="visible"/>
                                      </p:to>
                                    </p:set>
                                    <p:animEffect filter="fade" transition="in">
                                      <p:cBhvr>
                                        <p:cTn dur="1000"/>
                                        <p:tgtEl>
                                          <p:spTgt spid="46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xEl>
                                              <p:pRg end="4" st="4"/>
                                            </p:txEl>
                                          </p:spTgt>
                                        </p:tgtEl>
                                        <p:attrNameLst>
                                          <p:attrName>style.visibility</p:attrName>
                                        </p:attrNameLst>
                                      </p:cBhvr>
                                      <p:to>
                                        <p:strVal val="visible"/>
                                      </p:to>
                                    </p:set>
                                    <p:animEffect filter="fade" transition="in">
                                      <p:cBhvr>
                                        <p:cTn dur="1000"/>
                                        <p:tgtEl>
                                          <p:spTgt spid="46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xEl>
                                              <p:pRg end="5" st="5"/>
                                            </p:txEl>
                                          </p:spTgt>
                                        </p:tgtEl>
                                        <p:attrNameLst>
                                          <p:attrName>style.visibility</p:attrName>
                                        </p:attrNameLst>
                                      </p:cBhvr>
                                      <p:to>
                                        <p:strVal val="visible"/>
                                      </p:to>
                                    </p:set>
                                    <p:animEffect filter="fade" transition="in">
                                      <p:cBhvr>
                                        <p:cTn dur="1000"/>
                                        <p:tgtEl>
                                          <p:spTgt spid="46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xEl>
                                              <p:pRg end="6" st="6"/>
                                            </p:txEl>
                                          </p:spTgt>
                                        </p:tgtEl>
                                        <p:attrNameLst>
                                          <p:attrName>style.visibility</p:attrName>
                                        </p:attrNameLst>
                                      </p:cBhvr>
                                      <p:to>
                                        <p:strVal val="visible"/>
                                      </p:to>
                                    </p:set>
                                    <p:animEffect filter="fade" transition="in">
                                      <p:cBhvr>
                                        <p:cTn dur="1000"/>
                                        <p:tgtEl>
                                          <p:spTgt spid="46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xEl>
                                              <p:pRg end="7" st="7"/>
                                            </p:txEl>
                                          </p:spTgt>
                                        </p:tgtEl>
                                        <p:attrNameLst>
                                          <p:attrName>style.visibility</p:attrName>
                                        </p:attrNameLst>
                                      </p:cBhvr>
                                      <p:to>
                                        <p:strVal val="visible"/>
                                      </p:to>
                                    </p:set>
                                    <p:animEffect filter="fade" transition="in">
                                      <p:cBhvr>
                                        <p:cTn dur="1000"/>
                                        <p:tgtEl>
                                          <p:spTgt spid="469">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86"/>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
              <a:t>AI as a Field</a:t>
            </a:r>
            <a:endParaRPr/>
          </a:p>
        </p:txBody>
      </p:sp>
      <p:sp>
        <p:nvSpPr>
          <p:cNvPr id="475" name="Google Shape;475;p86"/>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None/>
            </a:pPr>
            <a:r>
              <a:rPr lang="en" sz="2900"/>
              <a:t>Relatively new field</a:t>
            </a:r>
            <a:endParaRPr sz="2900"/>
          </a:p>
          <a:p>
            <a:pPr indent="-266700" lvl="1" marL="742950" rtl="0" algn="l">
              <a:spcBef>
                <a:spcPts val="560"/>
              </a:spcBef>
              <a:spcAft>
                <a:spcPts val="0"/>
              </a:spcAft>
              <a:buClr>
                <a:schemeClr val="dk1"/>
              </a:buClr>
              <a:buSzPts val="2500"/>
              <a:buFont typeface="Calibri"/>
              <a:buChar char="-"/>
            </a:pPr>
            <a:r>
              <a:rPr lang="en" sz="2500"/>
              <a:t>Ill-defined borders</a:t>
            </a:r>
            <a:endParaRPr sz="2500"/>
          </a:p>
          <a:p>
            <a:pPr indent="-266700" lvl="1" marL="742950" rtl="0" algn="l">
              <a:spcBef>
                <a:spcPts val="560"/>
              </a:spcBef>
              <a:spcAft>
                <a:spcPts val="0"/>
              </a:spcAft>
              <a:buClr>
                <a:schemeClr val="dk1"/>
              </a:buClr>
              <a:buSzPts val="2500"/>
              <a:buFont typeface="Calibri"/>
              <a:buChar char="-"/>
            </a:pPr>
            <a:r>
              <a:rPr lang="en" sz="2500"/>
              <a:t>Non-believers and skeptics</a:t>
            </a:r>
            <a:endParaRPr sz="2500"/>
          </a:p>
          <a:p>
            <a:pPr indent="0" lvl="2" marL="914400" rtl="0" algn="l">
              <a:spcBef>
                <a:spcPts val="480"/>
              </a:spcBef>
              <a:spcAft>
                <a:spcPts val="0"/>
              </a:spcAft>
              <a:buClr>
                <a:schemeClr val="dk1"/>
              </a:buClr>
              <a:buSzPts val="2400"/>
              <a:buNone/>
            </a:pPr>
            <a:r>
              <a:rPr lang="en" sz="2100"/>
              <a:t>“the astrology of computer science”</a:t>
            </a:r>
            <a:endParaRPr sz="2100"/>
          </a:p>
          <a:p>
            <a:pPr indent="0" lvl="1" marL="457200" rtl="0" algn="l">
              <a:spcBef>
                <a:spcPts val="560"/>
              </a:spcBef>
              <a:spcAft>
                <a:spcPts val="0"/>
              </a:spcAft>
              <a:buClr>
                <a:schemeClr val="dk1"/>
              </a:buClr>
              <a:buSzPts val="2800"/>
              <a:buNone/>
            </a:pPr>
            <a:r>
              <a:rPr lang="en" sz="2500"/>
              <a:t>+ You can still become what Newton is to physics</a:t>
            </a:r>
            <a:endParaRPr sz="2500"/>
          </a:p>
          <a:p>
            <a:pPr indent="0" lvl="1" marL="457200" rtl="0" algn="l">
              <a:spcBef>
                <a:spcPts val="560"/>
              </a:spcBef>
              <a:spcAft>
                <a:spcPts val="0"/>
              </a:spcAft>
              <a:buClr>
                <a:schemeClr val="dk1"/>
              </a:buClr>
              <a:buSzPts val="2800"/>
              <a:buNone/>
            </a:pPr>
            <a:r>
              <a:rPr lang="en" sz="2500"/>
              <a:t>+ More free, open-minded</a:t>
            </a:r>
            <a:endParaRPr sz="2500"/>
          </a:p>
          <a:p>
            <a:pPr indent="0" lvl="1" marL="457200" rtl="0" algn="l">
              <a:spcBef>
                <a:spcPts val="560"/>
              </a:spcBef>
              <a:spcAft>
                <a:spcPts val="0"/>
              </a:spcAft>
              <a:buClr>
                <a:schemeClr val="dk1"/>
              </a:buClr>
              <a:buSzPts val="2800"/>
              <a:buNone/>
            </a:pPr>
            <a:r>
              <a:rPr lang="en" sz="2500"/>
              <a:t>+ Exciting pace of development</a:t>
            </a:r>
            <a:endParaRPr sz="2500"/>
          </a:p>
          <a:p>
            <a:pPr indent="0" lvl="1" marL="457200" rtl="0" algn="l">
              <a:spcBef>
                <a:spcPts val="560"/>
              </a:spcBef>
              <a:spcAft>
                <a:spcPts val="0"/>
              </a:spcAft>
              <a:buClr>
                <a:schemeClr val="dk1"/>
              </a:buClr>
              <a:buSzPts val="2800"/>
              <a:buNone/>
            </a:pPr>
            <a:r>
              <a:rPr lang="en" sz="2500"/>
              <a:t>+ A test-bed for computer science</a:t>
            </a:r>
            <a:endParaRPr sz="25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87"/>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
              <a:t>AI is a Moving Target</a:t>
            </a:r>
            <a:endParaRPr/>
          </a:p>
        </p:txBody>
      </p:sp>
      <p:sp>
        <p:nvSpPr>
          <p:cNvPr id="481" name="Google Shape;481;p87"/>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Autofit/>
          </a:bodyPr>
          <a:lstStyle/>
          <a:p>
            <a:pPr indent="-304800" lvl="0" marL="342900" rtl="0" algn="l">
              <a:lnSpc>
                <a:spcPct val="90000"/>
              </a:lnSpc>
              <a:spcBef>
                <a:spcPts val="0"/>
              </a:spcBef>
              <a:spcAft>
                <a:spcPts val="0"/>
              </a:spcAft>
              <a:buClr>
                <a:schemeClr val="dk1"/>
              </a:buClr>
              <a:buSzPts val="2360"/>
              <a:buChar char="•"/>
            </a:pPr>
            <a:r>
              <a:rPr lang="en" sz="2360"/>
              <a:t>Lisp is/was AI</a:t>
            </a:r>
            <a:endParaRPr sz="2600"/>
          </a:p>
          <a:p>
            <a:pPr indent="-304800" lvl="0" marL="342900" rtl="0" algn="l">
              <a:lnSpc>
                <a:spcPct val="90000"/>
              </a:lnSpc>
              <a:spcBef>
                <a:spcPts val="592"/>
              </a:spcBef>
              <a:spcAft>
                <a:spcPts val="0"/>
              </a:spcAft>
              <a:buClr>
                <a:schemeClr val="dk1"/>
              </a:buClr>
              <a:buSzPts val="2360"/>
              <a:buChar char="•"/>
            </a:pPr>
            <a:r>
              <a:rPr lang="en" sz="2360"/>
              <a:t>Logic is/was AI</a:t>
            </a:r>
            <a:endParaRPr sz="2600"/>
          </a:p>
          <a:p>
            <a:pPr indent="-304800" lvl="0" marL="342900" rtl="0" algn="l">
              <a:lnSpc>
                <a:spcPct val="90000"/>
              </a:lnSpc>
              <a:spcBef>
                <a:spcPts val="592"/>
              </a:spcBef>
              <a:spcAft>
                <a:spcPts val="0"/>
              </a:spcAft>
              <a:buClr>
                <a:schemeClr val="dk1"/>
              </a:buClr>
              <a:buSzPts val="2360"/>
              <a:buChar char="•"/>
            </a:pPr>
            <a:r>
              <a:rPr lang="en" sz="2360"/>
              <a:t>Databases are/were AI</a:t>
            </a:r>
            <a:endParaRPr sz="2600"/>
          </a:p>
          <a:p>
            <a:pPr indent="-304800" lvl="0" marL="342900" rtl="0" algn="l">
              <a:lnSpc>
                <a:spcPct val="90000"/>
              </a:lnSpc>
              <a:spcBef>
                <a:spcPts val="592"/>
              </a:spcBef>
              <a:spcAft>
                <a:spcPts val="0"/>
              </a:spcAft>
              <a:buClr>
                <a:schemeClr val="dk1"/>
              </a:buClr>
              <a:buSzPts val="2360"/>
              <a:buChar char="•"/>
            </a:pPr>
            <a:r>
              <a:rPr lang="en" sz="2360"/>
              <a:t>Chess bots are/were AI</a:t>
            </a:r>
            <a:endParaRPr sz="2360"/>
          </a:p>
          <a:p>
            <a:pPr indent="-304800" lvl="0" marL="342900" rtl="0" algn="l">
              <a:lnSpc>
                <a:spcPct val="90000"/>
              </a:lnSpc>
              <a:spcBef>
                <a:spcPts val="592"/>
              </a:spcBef>
              <a:spcAft>
                <a:spcPts val="0"/>
              </a:spcAft>
              <a:buClr>
                <a:schemeClr val="dk1"/>
              </a:buClr>
              <a:buSzPts val="2360"/>
              <a:buChar char="•"/>
            </a:pPr>
            <a:r>
              <a:rPr lang="en" sz="2360"/>
              <a:t>Google search is/was AI</a:t>
            </a:r>
            <a:endParaRPr sz="2600"/>
          </a:p>
          <a:p>
            <a:pPr indent="-304800" lvl="0" marL="342900" rtl="0" algn="l">
              <a:lnSpc>
                <a:spcPct val="90000"/>
              </a:lnSpc>
              <a:spcBef>
                <a:spcPts val="592"/>
              </a:spcBef>
              <a:spcAft>
                <a:spcPts val="0"/>
              </a:spcAft>
              <a:buClr>
                <a:schemeClr val="dk1"/>
              </a:buClr>
              <a:buSzPts val="2360"/>
              <a:buChar char="•"/>
            </a:pPr>
            <a:r>
              <a:rPr lang="en" sz="2360"/>
              <a:t>Computer vision is/was AI</a:t>
            </a:r>
            <a:endParaRPr sz="2600"/>
          </a:p>
          <a:p>
            <a:pPr indent="-304800" lvl="0" marL="342900" rtl="0" algn="l">
              <a:lnSpc>
                <a:spcPct val="90000"/>
              </a:lnSpc>
              <a:spcBef>
                <a:spcPts val="592"/>
              </a:spcBef>
              <a:spcAft>
                <a:spcPts val="0"/>
              </a:spcAft>
              <a:buClr>
                <a:schemeClr val="dk1"/>
              </a:buClr>
              <a:buSzPts val="2360"/>
              <a:buChar char="•"/>
            </a:pPr>
            <a:r>
              <a:rPr lang="en" sz="2360"/>
              <a:t>Robotics is/was AI</a:t>
            </a:r>
            <a:endParaRPr sz="2600"/>
          </a:p>
          <a:p>
            <a:pPr indent="-304800" lvl="0" marL="342900" rtl="0" algn="l">
              <a:lnSpc>
                <a:spcPct val="90000"/>
              </a:lnSpc>
              <a:spcBef>
                <a:spcPts val="592"/>
              </a:spcBef>
              <a:spcAft>
                <a:spcPts val="0"/>
              </a:spcAft>
              <a:buClr>
                <a:schemeClr val="dk1"/>
              </a:buClr>
              <a:buSzPts val="2360"/>
              <a:buChar char="•"/>
            </a:pPr>
            <a:r>
              <a:rPr i="1" lang="en" sz="2360"/>
              <a:t>When intelligence is achieved, </a:t>
            </a:r>
            <a:br>
              <a:rPr i="1" lang="en" sz="2360"/>
            </a:br>
            <a:r>
              <a:rPr i="1" lang="en" sz="2360"/>
              <a:t>is the problem domain still AI?</a:t>
            </a:r>
            <a:endParaRPr sz="2600"/>
          </a:p>
          <a:p>
            <a:pPr indent="-154940" lvl="0" marL="342900" rtl="0" algn="l">
              <a:lnSpc>
                <a:spcPct val="90000"/>
              </a:lnSpc>
              <a:spcBef>
                <a:spcPts val="592"/>
              </a:spcBef>
              <a:spcAft>
                <a:spcPts val="0"/>
              </a:spcAft>
              <a:buClr>
                <a:schemeClr val="dk1"/>
              </a:buClr>
              <a:buSzPts val="2960"/>
              <a:buNone/>
            </a:pPr>
            <a:r>
              <a:t/>
            </a:r>
            <a:endParaRPr sz="2360"/>
          </a:p>
        </p:txBody>
      </p:sp>
      <p:pic>
        <p:nvPicPr>
          <p:cNvPr descr="http://becolorful.typepad.com/.a/6a00e550ae2fdc8834019b002cbc7d970d-pi" id="482" name="Google Shape;482;p87"/>
          <p:cNvPicPr preferRelativeResize="0"/>
          <p:nvPr/>
        </p:nvPicPr>
        <p:blipFill rotWithShape="1">
          <a:blip r:embed="rId3">
            <a:alphaModFix/>
          </a:blip>
          <a:srcRect b="0" l="26467" r="25795" t="0"/>
          <a:stretch/>
        </p:blipFill>
        <p:spPr>
          <a:xfrm>
            <a:off x="6172200" y="1225296"/>
            <a:ext cx="2743200" cy="323240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88"/>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
              <a:t>Strong vs Weak AI</a:t>
            </a:r>
            <a:endParaRPr/>
          </a:p>
        </p:txBody>
      </p:sp>
      <p:sp>
        <p:nvSpPr>
          <p:cNvPr id="488" name="Google Shape;488;p88"/>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Autofit/>
          </a:bodyPr>
          <a:lstStyle/>
          <a:p>
            <a:pPr indent="-298450" lvl="0" marL="342900" rtl="0" algn="l">
              <a:spcBef>
                <a:spcPts val="0"/>
              </a:spcBef>
              <a:spcAft>
                <a:spcPts val="0"/>
              </a:spcAft>
              <a:buClr>
                <a:schemeClr val="dk1"/>
              </a:buClr>
              <a:buSzPts val="2500"/>
              <a:buChar char="•"/>
            </a:pPr>
            <a:r>
              <a:rPr lang="en" sz="2500"/>
              <a:t>Weak AI: as if intelligent</a:t>
            </a:r>
            <a:endParaRPr sz="2500"/>
          </a:p>
          <a:p>
            <a:pPr indent="-298450" lvl="0" marL="342900" rtl="0" algn="l">
              <a:spcBef>
                <a:spcPts val="640"/>
              </a:spcBef>
              <a:spcAft>
                <a:spcPts val="0"/>
              </a:spcAft>
              <a:buClr>
                <a:schemeClr val="dk1"/>
              </a:buClr>
              <a:buSzPts val="2500"/>
              <a:buChar char="•"/>
            </a:pPr>
            <a:r>
              <a:rPr lang="en" sz="2500"/>
              <a:t>Strong AI: actually intelligent</a:t>
            </a:r>
            <a:endParaRPr sz="2500"/>
          </a:p>
          <a:p>
            <a:pPr indent="0" lvl="0" marL="0" rtl="0" algn="l">
              <a:spcBef>
                <a:spcPts val="640"/>
              </a:spcBef>
              <a:spcAft>
                <a:spcPts val="0"/>
              </a:spcAft>
              <a:buClr>
                <a:schemeClr val="dk1"/>
              </a:buClr>
              <a:buSzPts val="3200"/>
              <a:buNone/>
            </a:pPr>
            <a:r>
              <a:rPr lang="en" sz="2500"/>
              <a:t>I take weak AI for granted,  and don’t care about strong AI.</a:t>
            </a:r>
            <a:endParaRPr sz="2500"/>
          </a:p>
          <a:p>
            <a:pPr indent="457200" lvl="0" marL="1828800" rtl="0" algn="l">
              <a:spcBef>
                <a:spcPts val="640"/>
              </a:spcBef>
              <a:spcAft>
                <a:spcPts val="0"/>
              </a:spcAft>
              <a:buClr>
                <a:schemeClr val="dk1"/>
              </a:buClr>
              <a:buSzPts val="3200"/>
              <a:buNone/>
            </a:pPr>
            <a:r>
              <a:rPr lang="en" sz="2500"/>
              <a:t>Ask a philosophy professor ☺</a:t>
            </a:r>
            <a:endParaRPr sz="2500"/>
          </a:p>
        </p:txBody>
      </p:sp>
      <p:sp>
        <p:nvSpPr>
          <p:cNvPr id="489" name="Google Shape;489;p88"/>
          <p:cNvSpPr txBox="1"/>
          <p:nvPr/>
        </p:nvSpPr>
        <p:spPr>
          <a:xfrm>
            <a:off x="381000" y="3335225"/>
            <a:ext cx="8532300" cy="1354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4400"/>
              <a:buFont typeface="Calibri"/>
              <a:buNone/>
            </a:pPr>
            <a:r>
              <a:rPr lang="en" sz="4400">
                <a:solidFill>
                  <a:schemeClr val="dk1"/>
                </a:solidFill>
                <a:latin typeface="Calibri"/>
                <a:ea typeface="Calibri"/>
                <a:cs typeface="Calibri"/>
                <a:sym typeface="Calibri"/>
              </a:rPr>
              <a:t>Does it matter?</a:t>
            </a:r>
            <a:endParaRPr sz="4400">
              <a:solidFill>
                <a:schemeClr val="dk1"/>
              </a:solidFill>
              <a:latin typeface="Calibri"/>
              <a:ea typeface="Calibri"/>
              <a:cs typeface="Calibri"/>
              <a:sym typeface="Calibri"/>
            </a:endParaRPr>
          </a:p>
          <a:p>
            <a:pPr indent="0" lvl="0" marL="0" rtl="0" algn="l">
              <a:spcBef>
                <a:spcPts val="0"/>
              </a:spcBef>
              <a:spcAft>
                <a:spcPts val="0"/>
              </a:spcAft>
              <a:buNone/>
            </a:pPr>
            <a:r>
              <a:rPr lang="en" sz="3200">
                <a:solidFill>
                  <a:schemeClr val="dk1"/>
                </a:solidFill>
                <a:latin typeface="Calibri"/>
                <a:ea typeface="Calibri"/>
                <a:cs typeface="Calibri"/>
                <a:sym typeface="Calibri"/>
              </a:rPr>
              <a:t>Regardless of definition, huge practical impact!</a:t>
            </a:r>
            <a:endParaRPr sz="32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89"/>
          <p:cNvSpPr txBox="1"/>
          <p:nvPr>
            <p:ph type="title"/>
          </p:nvPr>
        </p:nvSpPr>
        <p:spPr>
          <a:xfrm>
            <a:off x="457200" y="57150"/>
            <a:ext cx="8229600" cy="857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
              <a:t>Is it ethical to take an AI course?</a:t>
            </a:r>
            <a:endParaRPr/>
          </a:p>
        </p:txBody>
      </p:sp>
      <p:pic>
        <p:nvPicPr>
          <p:cNvPr id="495" name="Google Shape;495;p89"/>
          <p:cNvPicPr preferRelativeResize="0"/>
          <p:nvPr/>
        </p:nvPicPr>
        <p:blipFill rotWithShape="1">
          <a:blip r:embed="rId3">
            <a:alphaModFix/>
          </a:blip>
          <a:srcRect b="6291" l="22779" r="27072" t="18199"/>
          <a:stretch/>
        </p:blipFill>
        <p:spPr>
          <a:xfrm>
            <a:off x="228600" y="971550"/>
            <a:ext cx="4160520" cy="2674620"/>
          </a:xfrm>
          <a:prstGeom prst="rect">
            <a:avLst/>
          </a:prstGeom>
          <a:noFill/>
          <a:ln>
            <a:noFill/>
          </a:ln>
        </p:spPr>
      </p:pic>
      <p:pic>
        <p:nvPicPr>
          <p:cNvPr id="496" name="Google Shape;496;p89"/>
          <p:cNvPicPr preferRelativeResize="0"/>
          <p:nvPr/>
        </p:nvPicPr>
        <p:blipFill rotWithShape="1">
          <a:blip r:embed="rId4">
            <a:alphaModFix/>
          </a:blip>
          <a:srcRect b="15327" l="24115" r="43667" t="14177"/>
          <a:stretch/>
        </p:blipFill>
        <p:spPr>
          <a:xfrm>
            <a:off x="3200400" y="1314450"/>
            <a:ext cx="3163824" cy="2955798"/>
          </a:xfrm>
          <a:prstGeom prst="rect">
            <a:avLst/>
          </a:prstGeom>
          <a:noFill/>
          <a:ln>
            <a:noFill/>
          </a:ln>
        </p:spPr>
      </p:pic>
      <p:pic>
        <p:nvPicPr>
          <p:cNvPr id="497" name="Google Shape;497;p89"/>
          <p:cNvPicPr preferRelativeResize="0"/>
          <p:nvPr/>
        </p:nvPicPr>
        <p:blipFill rotWithShape="1">
          <a:blip r:embed="rId5">
            <a:alphaModFix/>
          </a:blip>
          <a:srcRect b="11426" l="22818" r="41523" t="14242"/>
          <a:stretch/>
        </p:blipFill>
        <p:spPr>
          <a:xfrm>
            <a:off x="5486400" y="1930138"/>
            <a:ext cx="3610467" cy="3213362"/>
          </a:xfrm>
          <a:prstGeom prst="rect">
            <a:avLst/>
          </a:prstGeom>
          <a:noFill/>
          <a:ln>
            <a:noFill/>
          </a:ln>
        </p:spPr>
      </p:pic>
      <p:pic>
        <p:nvPicPr>
          <p:cNvPr id="498" name="Google Shape;498;p89"/>
          <p:cNvPicPr preferRelativeResize="0"/>
          <p:nvPr/>
        </p:nvPicPr>
        <p:blipFill rotWithShape="1">
          <a:blip r:embed="rId6">
            <a:alphaModFix/>
          </a:blip>
          <a:srcRect b="0" l="0" r="0" t="0"/>
          <a:stretch/>
        </p:blipFill>
        <p:spPr>
          <a:xfrm>
            <a:off x="527700" y="2509176"/>
            <a:ext cx="3986750" cy="23646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pic>
        <p:nvPicPr>
          <p:cNvPr id="503" name="Google Shape;503;p90"/>
          <p:cNvPicPr preferRelativeResize="0"/>
          <p:nvPr/>
        </p:nvPicPr>
        <p:blipFill>
          <a:blip r:embed="rId3">
            <a:alphaModFix/>
          </a:blip>
          <a:stretch>
            <a:fillRect/>
          </a:stretch>
        </p:blipFill>
        <p:spPr>
          <a:xfrm>
            <a:off x="2421338" y="558409"/>
            <a:ext cx="4301331" cy="388606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55"/>
          <p:cNvSpPr txBox="1"/>
          <p:nvPr/>
        </p:nvSpPr>
        <p:spPr>
          <a:xfrm>
            <a:off x="457200" y="53610"/>
            <a:ext cx="8229300" cy="857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4400" u="none" cap="none" strike="noStrike">
                <a:solidFill>
                  <a:srgbClr val="000000"/>
                </a:solidFill>
                <a:latin typeface="Calibri"/>
                <a:ea typeface="Calibri"/>
                <a:cs typeface="Calibri"/>
                <a:sym typeface="Calibri"/>
              </a:rPr>
              <a:t>Exams and Grading</a:t>
            </a:r>
            <a:endParaRPr b="0" i="0" sz="4400" u="none" cap="none" strike="noStrike">
              <a:solidFill>
                <a:srgbClr val="000000"/>
              </a:solidFill>
              <a:latin typeface="Calibri"/>
              <a:ea typeface="Calibri"/>
              <a:cs typeface="Calibri"/>
              <a:sym typeface="Calibri"/>
            </a:endParaRPr>
          </a:p>
        </p:txBody>
      </p:sp>
      <p:sp>
        <p:nvSpPr>
          <p:cNvPr id="262" name="Google Shape;262;p55"/>
          <p:cNvSpPr txBox="1"/>
          <p:nvPr/>
        </p:nvSpPr>
        <p:spPr>
          <a:xfrm>
            <a:off x="457200" y="1047750"/>
            <a:ext cx="8229300" cy="3877200"/>
          </a:xfrm>
          <a:prstGeom prst="rect">
            <a:avLst/>
          </a:prstGeom>
          <a:noFill/>
          <a:ln>
            <a:noFill/>
          </a:ln>
        </p:spPr>
        <p:txBody>
          <a:bodyPr anchorCtr="0" anchor="t" bIns="45700" lIns="91425" spcFirstLastPara="1" rIns="91425" wrap="square" tIns="45700">
            <a:noAutofit/>
          </a:bodyPr>
          <a:lstStyle/>
          <a:p>
            <a:pPr indent="-317320" lvl="0" marL="343080" marR="0" rtl="0" algn="l">
              <a:lnSpc>
                <a:spcPct val="100000"/>
              </a:lnSpc>
              <a:spcBef>
                <a:spcPts val="0"/>
              </a:spcBef>
              <a:spcAft>
                <a:spcPts val="0"/>
              </a:spcAft>
              <a:buSzPts val="2800"/>
              <a:buFont typeface="Calibri"/>
              <a:buChar char="•"/>
            </a:pPr>
            <a:r>
              <a:rPr lang="en" sz="2800">
                <a:latin typeface="Calibri"/>
                <a:ea typeface="Calibri"/>
                <a:cs typeface="Calibri"/>
                <a:sym typeface="Calibri"/>
              </a:rPr>
              <a:t>Midterm exam</a:t>
            </a:r>
            <a:endParaRPr sz="2800">
              <a:latin typeface="Calibri"/>
              <a:ea typeface="Calibri"/>
              <a:cs typeface="Calibri"/>
              <a:sym typeface="Calibri"/>
            </a:endParaRPr>
          </a:p>
          <a:p>
            <a:pPr indent="-406400" lvl="1" marL="914400" marR="0" rtl="0" algn="l">
              <a:lnSpc>
                <a:spcPct val="100000"/>
              </a:lnSpc>
              <a:spcBef>
                <a:spcPts val="0"/>
              </a:spcBef>
              <a:spcAft>
                <a:spcPts val="0"/>
              </a:spcAft>
              <a:buSzPts val="2800"/>
              <a:buFont typeface="Calibri"/>
              <a:buChar char="–"/>
            </a:pPr>
            <a:r>
              <a:rPr lang="en" sz="2800">
                <a:latin typeface="Calibri"/>
                <a:ea typeface="Calibri"/>
                <a:cs typeface="Calibri"/>
                <a:sym typeface="Calibri"/>
              </a:rPr>
              <a:t>Free-form exercises</a:t>
            </a:r>
            <a:endParaRPr sz="2800">
              <a:latin typeface="Calibri"/>
              <a:ea typeface="Calibri"/>
              <a:cs typeface="Calibri"/>
              <a:sym typeface="Calibri"/>
            </a:endParaRPr>
          </a:p>
          <a:p>
            <a:pPr indent="-406400" lvl="1" marL="914400" marR="0" rtl="0" algn="l">
              <a:lnSpc>
                <a:spcPct val="100000"/>
              </a:lnSpc>
              <a:spcBef>
                <a:spcPts val="0"/>
              </a:spcBef>
              <a:spcAft>
                <a:spcPts val="0"/>
              </a:spcAft>
              <a:buSzPts val="2800"/>
              <a:buFont typeface="Calibri"/>
              <a:buChar char="–"/>
            </a:pPr>
            <a:r>
              <a:rPr lang="en" sz="2800">
                <a:latin typeface="Calibri"/>
                <a:ea typeface="Calibri"/>
                <a:cs typeface="Calibri"/>
                <a:sym typeface="Calibri"/>
              </a:rPr>
              <a:t>Multiple choice, e.g., true/false on theory</a:t>
            </a:r>
            <a:endParaRPr sz="2800">
              <a:latin typeface="Calibri"/>
              <a:ea typeface="Calibri"/>
              <a:cs typeface="Calibri"/>
              <a:sym typeface="Calibri"/>
            </a:endParaRPr>
          </a:p>
          <a:p>
            <a:pPr indent="-406400" lvl="1" marL="914400" marR="0" rtl="0" algn="l">
              <a:lnSpc>
                <a:spcPct val="100000"/>
              </a:lnSpc>
              <a:spcBef>
                <a:spcPts val="0"/>
              </a:spcBef>
              <a:spcAft>
                <a:spcPts val="0"/>
              </a:spcAft>
              <a:buSzPts val="2800"/>
              <a:buFont typeface="Calibri"/>
              <a:buChar char="–"/>
            </a:pPr>
            <a:r>
              <a:rPr lang="en" sz="2800">
                <a:latin typeface="Calibri"/>
                <a:ea typeface="Calibri"/>
                <a:cs typeface="Calibri"/>
                <a:sym typeface="Calibri"/>
              </a:rPr>
              <a:t>Choose the right answer to exercises</a:t>
            </a:r>
            <a:endParaRPr sz="2800">
              <a:latin typeface="Calibri"/>
              <a:ea typeface="Calibri"/>
              <a:cs typeface="Calibri"/>
              <a:sym typeface="Calibri"/>
            </a:endParaRPr>
          </a:p>
          <a:p>
            <a:pPr indent="-317320" lvl="0" marL="343080" marR="0" rtl="0" algn="l">
              <a:lnSpc>
                <a:spcPct val="100000"/>
              </a:lnSpc>
              <a:spcBef>
                <a:spcPts val="0"/>
              </a:spcBef>
              <a:spcAft>
                <a:spcPts val="0"/>
              </a:spcAft>
              <a:buSzPts val="2800"/>
              <a:buFont typeface="Calibri"/>
              <a:buChar char="•"/>
            </a:pPr>
            <a:r>
              <a:rPr lang="en" sz="2800">
                <a:latin typeface="Calibri"/>
                <a:ea typeface="Calibri"/>
                <a:cs typeface="Calibri"/>
                <a:sym typeface="Calibri"/>
              </a:rPr>
              <a:t>Final exam</a:t>
            </a:r>
            <a:endParaRPr sz="2800">
              <a:latin typeface="Calibri"/>
              <a:ea typeface="Calibri"/>
              <a:cs typeface="Calibri"/>
              <a:sym typeface="Calibri"/>
            </a:endParaRPr>
          </a:p>
          <a:p>
            <a:pPr indent="-406400" lvl="1" marL="914400" marR="0" rtl="0" algn="l">
              <a:lnSpc>
                <a:spcPct val="100000"/>
              </a:lnSpc>
              <a:spcBef>
                <a:spcPts val="0"/>
              </a:spcBef>
              <a:spcAft>
                <a:spcPts val="0"/>
              </a:spcAft>
              <a:buSzPts val="2800"/>
              <a:buFont typeface="Calibri"/>
              <a:buChar char="–"/>
            </a:pPr>
            <a:r>
              <a:rPr lang="en" sz="2800">
                <a:latin typeface="Calibri"/>
                <a:ea typeface="Calibri"/>
                <a:cs typeface="Calibri"/>
                <a:sym typeface="Calibri"/>
              </a:rPr>
              <a:t>Entirely multiple choice (because logistics)</a:t>
            </a:r>
            <a:endParaRPr sz="2800">
              <a:latin typeface="Calibri"/>
              <a:ea typeface="Calibri"/>
              <a:cs typeface="Calibri"/>
              <a:sym typeface="Calibri"/>
            </a:endParaRPr>
          </a:p>
          <a:p>
            <a:pPr indent="-406400" lvl="1" marL="914400" marR="0" rtl="0" algn="l">
              <a:lnSpc>
                <a:spcPct val="100000"/>
              </a:lnSpc>
              <a:spcBef>
                <a:spcPts val="0"/>
              </a:spcBef>
              <a:spcAft>
                <a:spcPts val="0"/>
              </a:spcAft>
              <a:buSzPts val="2800"/>
              <a:buFont typeface="Calibri"/>
              <a:buChar char="–"/>
            </a:pPr>
            <a:r>
              <a:rPr lang="en" sz="2800">
                <a:latin typeface="Calibri"/>
                <a:ea typeface="Calibri"/>
                <a:cs typeface="Calibri"/>
                <a:sym typeface="Calibri"/>
              </a:rPr>
              <a:t>Covers all the material (but more after midterm)</a:t>
            </a:r>
            <a:endParaRPr sz="2800">
              <a:latin typeface="Calibri"/>
              <a:ea typeface="Calibri"/>
              <a:cs typeface="Calibri"/>
              <a:sym typeface="Calibri"/>
            </a:endParaRPr>
          </a:p>
          <a:p>
            <a:pPr indent="-317320" lvl="0" marL="343080" marR="0" rtl="0" algn="l">
              <a:lnSpc>
                <a:spcPct val="100000"/>
              </a:lnSpc>
              <a:spcBef>
                <a:spcPts val="0"/>
              </a:spcBef>
              <a:spcAft>
                <a:spcPts val="0"/>
              </a:spcAft>
              <a:buSzPts val="2800"/>
              <a:buFont typeface="Calibri"/>
              <a:buChar char="•"/>
            </a:pPr>
            <a:r>
              <a:rPr lang="en" sz="2800">
                <a:latin typeface="Calibri"/>
                <a:ea typeface="Calibri"/>
                <a:cs typeface="Calibri"/>
                <a:sym typeface="Calibri"/>
              </a:rPr>
              <a:t>See </a:t>
            </a:r>
            <a:r>
              <a:rPr b="1" lang="en" sz="2800">
                <a:latin typeface="Calibri"/>
                <a:ea typeface="Calibri"/>
                <a:cs typeface="Calibri"/>
                <a:sym typeface="Calibri"/>
              </a:rPr>
              <a:t>study guides</a:t>
            </a:r>
            <a:r>
              <a:rPr lang="en" sz="2800">
                <a:latin typeface="Calibri"/>
                <a:ea typeface="Calibri"/>
                <a:cs typeface="Calibri"/>
                <a:sym typeface="Calibri"/>
              </a:rPr>
              <a:t> posted 1 week before exams</a:t>
            </a:r>
            <a:endParaRPr sz="2800">
              <a:latin typeface="Calibri"/>
              <a:ea typeface="Calibri"/>
              <a:cs typeface="Calibri"/>
              <a:sym typeface="Calibri"/>
            </a:endParaRPr>
          </a:p>
          <a:p>
            <a:pPr indent="-317320" lvl="0" marL="343080" marR="0" rtl="0" algn="l">
              <a:lnSpc>
                <a:spcPct val="100000"/>
              </a:lnSpc>
              <a:spcBef>
                <a:spcPts val="0"/>
              </a:spcBef>
              <a:spcAft>
                <a:spcPts val="0"/>
              </a:spcAft>
              <a:buSzPts val="2800"/>
              <a:buFont typeface="Calibri"/>
              <a:buChar char="•"/>
            </a:pPr>
            <a:r>
              <a:rPr lang="en" sz="2800">
                <a:latin typeface="Calibri"/>
                <a:ea typeface="Calibri"/>
                <a:cs typeface="Calibri"/>
                <a:sym typeface="Calibri"/>
              </a:rPr>
              <a:t>Closed book exams, only simple calculators</a:t>
            </a:r>
            <a:endParaRPr sz="2800">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91"/>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
              <a:t>Real Acute Ethical Issues</a:t>
            </a:r>
            <a:endParaRPr/>
          </a:p>
        </p:txBody>
      </p:sp>
      <p:sp>
        <p:nvSpPr>
          <p:cNvPr id="509" name="Google Shape;509;p91"/>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Autofit/>
          </a:bodyPr>
          <a:lstStyle/>
          <a:p>
            <a:pPr indent="-317500" lvl="0" marL="342900" rtl="0" algn="l">
              <a:spcBef>
                <a:spcPts val="0"/>
              </a:spcBef>
              <a:spcAft>
                <a:spcPts val="0"/>
              </a:spcAft>
              <a:buClr>
                <a:schemeClr val="dk1"/>
              </a:buClr>
              <a:buSzPts val="2800"/>
              <a:buChar char="•"/>
            </a:pPr>
            <a:r>
              <a:rPr lang="en" sz="2800"/>
              <a:t>AI taking over your job?</a:t>
            </a:r>
            <a:endParaRPr sz="2800"/>
          </a:p>
          <a:p>
            <a:pPr indent="-260350" lvl="1" marL="742950" rtl="0" algn="l">
              <a:spcBef>
                <a:spcPts val="560"/>
              </a:spcBef>
              <a:spcAft>
                <a:spcPts val="0"/>
              </a:spcAft>
              <a:buClr>
                <a:schemeClr val="dk1"/>
              </a:buClr>
              <a:buSzPts val="2400"/>
              <a:buChar char="–"/>
            </a:pPr>
            <a:r>
              <a:rPr lang="en" sz="2400"/>
              <a:t>Yes, this is a concern! Job market disruption.</a:t>
            </a:r>
            <a:endParaRPr sz="2400"/>
          </a:p>
          <a:p>
            <a:pPr indent="-317500" lvl="0" marL="342900" rtl="0" algn="l">
              <a:spcBef>
                <a:spcPts val="640"/>
              </a:spcBef>
              <a:spcAft>
                <a:spcPts val="0"/>
              </a:spcAft>
              <a:buClr>
                <a:schemeClr val="dk1"/>
              </a:buClr>
              <a:buSzPts val="2800"/>
              <a:buChar char="•"/>
            </a:pPr>
            <a:r>
              <a:rPr lang="en" sz="2800"/>
              <a:t>AI killing you?</a:t>
            </a:r>
            <a:endParaRPr sz="2800"/>
          </a:p>
          <a:p>
            <a:pPr indent="-260350" lvl="1" marL="742950" rtl="0" algn="l">
              <a:spcBef>
                <a:spcPts val="560"/>
              </a:spcBef>
              <a:spcAft>
                <a:spcPts val="0"/>
              </a:spcAft>
              <a:buClr>
                <a:schemeClr val="dk1"/>
              </a:buClr>
              <a:buSzPts val="2400"/>
              <a:buChar char="–"/>
            </a:pPr>
            <a:r>
              <a:rPr lang="en" sz="2400"/>
              <a:t>Yes, this is a concern! Autonomous weapons!</a:t>
            </a:r>
            <a:endParaRPr sz="2400"/>
          </a:p>
          <a:p>
            <a:pPr indent="-317500" lvl="0" marL="342900" rtl="0" algn="l">
              <a:spcBef>
                <a:spcPts val="640"/>
              </a:spcBef>
              <a:spcAft>
                <a:spcPts val="0"/>
              </a:spcAft>
              <a:buClr>
                <a:schemeClr val="dk1"/>
              </a:buClr>
              <a:buSzPts val="2800"/>
              <a:buChar char="•"/>
            </a:pPr>
            <a:r>
              <a:rPr lang="en" sz="2800"/>
              <a:t>AI reinforcing the worst of humanity?</a:t>
            </a:r>
            <a:endParaRPr sz="2800"/>
          </a:p>
          <a:p>
            <a:pPr indent="-260350" lvl="1" marL="742950" rtl="0" algn="l">
              <a:spcBef>
                <a:spcPts val="560"/>
              </a:spcBef>
              <a:spcAft>
                <a:spcPts val="0"/>
              </a:spcAft>
              <a:buClr>
                <a:schemeClr val="dk1"/>
              </a:buClr>
              <a:buSzPts val="2400"/>
              <a:buChar char="–"/>
            </a:pPr>
            <a:r>
              <a:rPr lang="en" sz="2400"/>
              <a:t>Yes, AI has figured out how to keep people engaged by radicalizing them.</a:t>
            </a:r>
            <a:endParaRPr sz="2400"/>
          </a:p>
          <a:p>
            <a:pPr indent="-260350" lvl="1" marL="742950" rtl="0" algn="l">
              <a:spcBef>
                <a:spcPts val="560"/>
              </a:spcBef>
              <a:spcAft>
                <a:spcPts val="0"/>
              </a:spcAft>
              <a:buClr>
                <a:schemeClr val="dk1"/>
              </a:buClr>
              <a:buSzPts val="2400"/>
              <a:buChar char="–"/>
            </a:pPr>
            <a:r>
              <a:rPr lang="en" sz="2400"/>
              <a:t>Yes, highly biased AI sentencing, parole, etc.</a:t>
            </a:r>
            <a:endParaRPr sz="24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pic>
        <p:nvPicPr>
          <p:cNvPr id="514" name="Google Shape;514;p92"/>
          <p:cNvPicPr preferRelativeResize="0"/>
          <p:nvPr/>
        </p:nvPicPr>
        <p:blipFill rotWithShape="1">
          <a:blip r:embed="rId3">
            <a:alphaModFix/>
          </a:blip>
          <a:srcRect b="0" l="0" r="0" t="0"/>
          <a:stretch/>
        </p:blipFill>
        <p:spPr>
          <a:xfrm>
            <a:off x="1754073" y="63148"/>
            <a:ext cx="5441596" cy="452190"/>
          </a:xfrm>
          <a:prstGeom prst="rect">
            <a:avLst/>
          </a:prstGeom>
          <a:noFill/>
          <a:ln>
            <a:noFill/>
          </a:ln>
        </p:spPr>
      </p:pic>
      <p:pic>
        <p:nvPicPr>
          <p:cNvPr id="515" name="Google Shape;515;p92"/>
          <p:cNvPicPr preferRelativeResize="0"/>
          <p:nvPr/>
        </p:nvPicPr>
        <p:blipFill rotWithShape="1">
          <a:blip r:embed="rId4">
            <a:alphaModFix/>
          </a:blip>
          <a:srcRect b="0" l="0" r="0" t="0"/>
          <a:stretch/>
        </p:blipFill>
        <p:spPr>
          <a:xfrm>
            <a:off x="1754073" y="500336"/>
            <a:ext cx="5441596" cy="1130602"/>
          </a:xfrm>
          <a:prstGeom prst="rect">
            <a:avLst/>
          </a:prstGeom>
          <a:noFill/>
          <a:ln>
            <a:noFill/>
          </a:ln>
        </p:spPr>
      </p:pic>
      <p:pic>
        <p:nvPicPr>
          <p:cNvPr id="516" name="Google Shape;516;p92"/>
          <p:cNvPicPr preferRelativeResize="0"/>
          <p:nvPr/>
        </p:nvPicPr>
        <p:blipFill rotWithShape="1">
          <a:blip r:embed="rId5">
            <a:alphaModFix/>
          </a:blip>
          <a:srcRect b="0" l="0" r="0" t="0"/>
          <a:stretch/>
        </p:blipFill>
        <p:spPr>
          <a:xfrm>
            <a:off x="1768026" y="1588367"/>
            <a:ext cx="5441598" cy="349198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20" name="Shape 520"/>
        <p:cNvGrpSpPr/>
        <p:nvPr/>
      </p:nvGrpSpPr>
      <p:grpSpPr>
        <a:xfrm>
          <a:off x="0" y="0"/>
          <a:ext cx="0" cy="0"/>
          <a:chOff x="0" y="0"/>
          <a:chExt cx="0" cy="0"/>
        </a:xfrm>
      </p:grpSpPr>
      <p:pic>
        <p:nvPicPr>
          <p:cNvPr id="521" name="Google Shape;521;p93"/>
          <p:cNvPicPr preferRelativeResize="0"/>
          <p:nvPr>
            <p:ph idx="1" type="body"/>
          </p:nvPr>
        </p:nvPicPr>
        <p:blipFill rotWithShape="1">
          <a:blip r:embed="rId3">
            <a:alphaModFix/>
          </a:blip>
          <a:srcRect b="0" l="0" r="0" t="0"/>
          <a:stretch/>
        </p:blipFill>
        <p:spPr>
          <a:xfrm>
            <a:off x="1360500" y="154650"/>
            <a:ext cx="6423000" cy="48342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94"/>
          <p:cNvSpPr txBox="1"/>
          <p:nvPr>
            <p:ph idx="1" type="body"/>
          </p:nvPr>
        </p:nvSpPr>
        <p:spPr>
          <a:xfrm>
            <a:off x="1700175" y="1569718"/>
            <a:ext cx="7215300" cy="1149600"/>
          </a:xfrm>
          <a:prstGeom prst="rect">
            <a:avLst/>
          </a:prstGeom>
          <a:noFill/>
          <a:ln>
            <a:noFill/>
          </a:ln>
        </p:spPr>
        <p:txBody>
          <a:bodyPr anchorCtr="0" anchor="t" bIns="45700" lIns="91425" spcFirstLastPara="1" rIns="91425" wrap="square" tIns="45700">
            <a:noAutofit/>
          </a:bodyPr>
          <a:lstStyle/>
          <a:p>
            <a:pPr indent="0" lvl="0" marL="18288" rtl="0" algn="l">
              <a:lnSpc>
                <a:spcPct val="80000"/>
              </a:lnSpc>
              <a:spcBef>
                <a:spcPts val="0"/>
              </a:spcBef>
              <a:spcAft>
                <a:spcPts val="0"/>
              </a:spcAft>
              <a:buClr>
                <a:schemeClr val="dk1"/>
              </a:buClr>
              <a:buSzPts val="2960"/>
              <a:buNone/>
            </a:pPr>
            <a:r>
              <a:rPr lang="en" sz="2660"/>
              <a:t>Sept 11, 1933: Lord Rutherford addressed BAAS: </a:t>
            </a:r>
            <a:r>
              <a:rPr i="1" lang="en" sz="2660"/>
              <a:t>“Anyone who looks for a source of power in the transformation of the atoms is talking moonshine.”</a:t>
            </a:r>
            <a:endParaRPr sz="2900"/>
          </a:p>
          <a:p>
            <a:pPr indent="0" lvl="0" marL="18288" rtl="0" algn="l">
              <a:lnSpc>
                <a:spcPct val="80000"/>
              </a:lnSpc>
              <a:spcBef>
                <a:spcPts val="592"/>
              </a:spcBef>
              <a:spcAft>
                <a:spcPts val="0"/>
              </a:spcAft>
              <a:buClr>
                <a:schemeClr val="dk1"/>
              </a:buClr>
              <a:buSzPts val="2960"/>
              <a:buNone/>
            </a:pPr>
            <a:r>
              <a:t/>
            </a:r>
            <a:endParaRPr b="1" sz="2660">
              <a:solidFill>
                <a:srgbClr val="F7F6F2"/>
              </a:solidFill>
            </a:endParaRPr>
          </a:p>
        </p:txBody>
      </p:sp>
      <p:sp>
        <p:nvSpPr>
          <p:cNvPr id="527" name="Google Shape;527;p94"/>
          <p:cNvSpPr txBox="1"/>
          <p:nvPr>
            <p:ph type="title"/>
          </p:nvPr>
        </p:nvSpPr>
        <p:spPr>
          <a:xfrm>
            <a:off x="685800" y="202636"/>
            <a:ext cx="7543800" cy="121949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
              <a:t>It’ll never happen</a:t>
            </a:r>
            <a:endParaRPr/>
          </a:p>
        </p:txBody>
      </p:sp>
      <p:pic>
        <p:nvPicPr>
          <p:cNvPr id="528" name="Google Shape;528;p94"/>
          <p:cNvPicPr preferRelativeResize="0"/>
          <p:nvPr/>
        </p:nvPicPr>
        <p:blipFill rotWithShape="1">
          <a:blip r:embed="rId3">
            <a:alphaModFix/>
          </a:blip>
          <a:srcRect b="0" l="0" r="0" t="0"/>
          <a:stretch/>
        </p:blipFill>
        <p:spPr>
          <a:xfrm>
            <a:off x="0" y="1422135"/>
            <a:ext cx="1124965" cy="1378215"/>
          </a:xfrm>
          <a:prstGeom prst="rect">
            <a:avLst/>
          </a:prstGeom>
          <a:noFill/>
          <a:ln>
            <a:noFill/>
          </a:ln>
        </p:spPr>
      </p:pic>
      <p:pic>
        <p:nvPicPr>
          <p:cNvPr id="529" name="Google Shape;529;p94"/>
          <p:cNvPicPr preferRelativeResize="0"/>
          <p:nvPr/>
        </p:nvPicPr>
        <p:blipFill rotWithShape="1">
          <a:blip r:embed="rId4">
            <a:alphaModFix/>
          </a:blip>
          <a:srcRect b="0" l="0" r="0" t="0"/>
          <a:stretch/>
        </p:blipFill>
        <p:spPr>
          <a:xfrm>
            <a:off x="0" y="2971800"/>
            <a:ext cx="1124965" cy="1417235"/>
          </a:xfrm>
          <a:prstGeom prst="rect">
            <a:avLst/>
          </a:prstGeom>
          <a:noFill/>
          <a:ln>
            <a:noFill/>
          </a:ln>
        </p:spPr>
      </p:pic>
      <p:sp>
        <p:nvSpPr>
          <p:cNvPr id="530" name="Google Shape;530;p94"/>
          <p:cNvSpPr/>
          <p:nvPr/>
        </p:nvSpPr>
        <p:spPr>
          <a:xfrm>
            <a:off x="7320326" y="4709725"/>
            <a:ext cx="17982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 [Stuart Russell]</a:t>
            </a:r>
            <a:endParaRPr/>
          </a:p>
        </p:txBody>
      </p:sp>
      <p:sp>
        <p:nvSpPr>
          <p:cNvPr id="531" name="Google Shape;531;p94"/>
          <p:cNvSpPr txBox="1"/>
          <p:nvPr>
            <p:ph idx="1" type="body"/>
          </p:nvPr>
        </p:nvSpPr>
        <p:spPr>
          <a:xfrm>
            <a:off x="1700125" y="2876546"/>
            <a:ext cx="7215300" cy="1986000"/>
          </a:xfrm>
          <a:prstGeom prst="rect">
            <a:avLst/>
          </a:prstGeom>
          <a:noFill/>
          <a:ln>
            <a:noFill/>
          </a:ln>
        </p:spPr>
        <p:txBody>
          <a:bodyPr anchorCtr="0" anchor="t" bIns="45700" lIns="91425" spcFirstLastPara="1" rIns="91425" wrap="square" tIns="45700">
            <a:noAutofit/>
          </a:bodyPr>
          <a:lstStyle/>
          <a:p>
            <a:pPr indent="0" lvl="0" marL="18288" rtl="0" algn="l">
              <a:lnSpc>
                <a:spcPct val="80000"/>
              </a:lnSpc>
              <a:spcBef>
                <a:spcPts val="592"/>
              </a:spcBef>
              <a:spcAft>
                <a:spcPts val="0"/>
              </a:spcAft>
              <a:buClr>
                <a:schemeClr val="dk1"/>
              </a:buClr>
              <a:buSzPts val="2960"/>
              <a:buNone/>
            </a:pPr>
            <a:r>
              <a:rPr lang="en" sz="2660"/>
              <a:t>Sept 12, 1933: Leo Szilard invented neutron-induced nuclear chain reaction</a:t>
            </a:r>
            <a:endParaRPr sz="2900"/>
          </a:p>
          <a:p>
            <a:pPr indent="0" lvl="0" marL="18288" rtl="0" algn="l">
              <a:lnSpc>
                <a:spcPct val="80000"/>
              </a:lnSpc>
              <a:spcBef>
                <a:spcPts val="592"/>
              </a:spcBef>
              <a:spcAft>
                <a:spcPts val="0"/>
              </a:spcAft>
              <a:buClr>
                <a:schemeClr val="dk1"/>
              </a:buClr>
              <a:buSzPts val="2960"/>
              <a:buNone/>
            </a:pPr>
            <a:r>
              <a:rPr lang="en" sz="2660"/>
              <a:t>“</a:t>
            </a:r>
            <a:r>
              <a:rPr i="1" lang="en" sz="2660"/>
              <a:t>We switched everything off and went home. That night, there was very little doubt in my mind that the world was headed for grief</a:t>
            </a:r>
            <a:r>
              <a:rPr lang="en" sz="2660"/>
              <a:t>.”</a:t>
            </a:r>
            <a:endParaRPr b="1" sz="2660">
              <a:solidFill>
                <a:srgbClr val="F7F6F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6"/>
                                        </p:tgtEl>
                                        <p:attrNameLst>
                                          <p:attrName>style.visibility</p:attrName>
                                        </p:attrNameLst>
                                      </p:cBhvr>
                                      <p:to>
                                        <p:strVal val="visible"/>
                                      </p:to>
                                    </p:set>
                                    <p:animEffect filter="fade" transition="in">
                                      <p:cBhvr>
                                        <p:cTn dur="1000"/>
                                        <p:tgtEl>
                                          <p:spTgt spid="526"/>
                                        </p:tgtEl>
                                      </p:cBhvr>
                                    </p:animEffect>
                                  </p:childTnLst>
                                </p:cTn>
                              </p:par>
                              <p:par>
                                <p:cTn fill="hold" nodeType="withEffect" presetClass="entr" presetID="10" presetSubtype="0">
                                  <p:stCondLst>
                                    <p:cond delay="0"/>
                                  </p:stCondLst>
                                  <p:childTnLst>
                                    <p:set>
                                      <p:cBhvr>
                                        <p:cTn dur="1" fill="hold">
                                          <p:stCondLst>
                                            <p:cond delay="0"/>
                                          </p:stCondLst>
                                        </p:cTn>
                                        <p:tgtEl>
                                          <p:spTgt spid="528"/>
                                        </p:tgtEl>
                                        <p:attrNameLst>
                                          <p:attrName>style.visibility</p:attrName>
                                        </p:attrNameLst>
                                      </p:cBhvr>
                                      <p:to>
                                        <p:strVal val="visible"/>
                                      </p:to>
                                    </p:set>
                                    <p:animEffect filter="fade" transition="in">
                                      <p:cBhvr>
                                        <p:cTn dur="1000"/>
                                        <p:tgtEl>
                                          <p:spTgt spid="5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1000"/>
                                        <p:tgtEl>
                                          <p:spTgt spid="529"/>
                                        </p:tgtEl>
                                      </p:cBhvr>
                                    </p:animEffect>
                                  </p:childTnLst>
                                </p:cTn>
                              </p:par>
                              <p:par>
                                <p:cTn fill="hold" nodeType="withEffect" presetClass="entr" presetID="10" presetSubtype="0">
                                  <p:stCondLst>
                                    <p:cond delay="0"/>
                                  </p:stCondLst>
                                  <p:childTnLst>
                                    <p:set>
                                      <p:cBhvr>
                                        <p:cTn dur="1" fill="hold">
                                          <p:stCondLst>
                                            <p:cond delay="0"/>
                                          </p:stCondLst>
                                        </p:cTn>
                                        <p:tgtEl>
                                          <p:spTgt spid="531"/>
                                        </p:tgtEl>
                                        <p:attrNameLst>
                                          <p:attrName>style.visibility</p:attrName>
                                        </p:attrNameLst>
                                      </p:cBhvr>
                                      <p:to>
                                        <p:strVal val="visible"/>
                                      </p:to>
                                    </p:set>
                                    <p:animEffect filter="fade" transition="in">
                                      <p:cBhvr>
                                        <p:cTn dur="1000"/>
                                        <p:tgtEl>
                                          <p:spTgt spid="5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95"/>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
              <a:t>The Hype Cycle</a:t>
            </a:r>
            <a:endParaRPr/>
          </a:p>
        </p:txBody>
      </p:sp>
      <p:pic>
        <p:nvPicPr>
          <p:cNvPr descr="Image result for ai conference attendance" id="537" name="Google Shape;537;p95"/>
          <p:cNvPicPr preferRelativeResize="0"/>
          <p:nvPr/>
        </p:nvPicPr>
        <p:blipFill rotWithShape="1">
          <a:blip r:embed="rId3">
            <a:alphaModFix/>
          </a:blip>
          <a:srcRect b="0" l="0" r="0" t="0"/>
          <a:stretch/>
        </p:blipFill>
        <p:spPr>
          <a:xfrm>
            <a:off x="1333500" y="1063225"/>
            <a:ext cx="6172200" cy="388848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56"/>
          <p:cNvSpPr txBox="1"/>
          <p:nvPr/>
        </p:nvSpPr>
        <p:spPr>
          <a:xfrm>
            <a:off x="457200" y="206010"/>
            <a:ext cx="8229300" cy="857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4400" u="none" cap="none" strike="noStrike">
                <a:solidFill>
                  <a:srgbClr val="000000"/>
                </a:solidFill>
                <a:latin typeface="Calibri"/>
                <a:ea typeface="Calibri"/>
                <a:cs typeface="Calibri"/>
                <a:sym typeface="Calibri"/>
              </a:rPr>
              <a:t>Homeworks</a:t>
            </a:r>
            <a:endParaRPr b="0" i="0" sz="4400" u="none" cap="none" strike="noStrike">
              <a:solidFill>
                <a:srgbClr val="000000"/>
              </a:solidFill>
              <a:latin typeface="Calibri"/>
              <a:ea typeface="Calibri"/>
              <a:cs typeface="Calibri"/>
              <a:sym typeface="Calibri"/>
            </a:endParaRPr>
          </a:p>
        </p:txBody>
      </p:sp>
      <p:sp>
        <p:nvSpPr>
          <p:cNvPr id="268" name="Google Shape;268;p56"/>
          <p:cNvSpPr txBox="1"/>
          <p:nvPr/>
        </p:nvSpPr>
        <p:spPr>
          <a:xfrm>
            <a:off x="457200" y="1200150"/>
            <a:ext cx="8229300" cy="3394200"/>
          </a:xfrm>
          <a:prstGeom prst="rect">
            <a:avLst/>
          </a:prstGeom>
          <a:noFill/>
          <a:ln>
            <a:noFill/>
          </a:ln>
        </p:spPr>
        <p:txBody>
          <a:bodyPr anchorCtr="0" anchor="t" bIns="45700" lIns="91425" spcFirstLastPara="1" rIns="91425" wrap="square" tIns="45700">
            <a:noAutofit/>
          </a:bodyPr>
          <a:lstStyle/>
          <a:p>
            <a:pPr indent="-317320" lvl="0" marL="343080" marR="0" rtl="0" algn="l">
              <a:lnSpc>
                <a:spcPct val="100000"/>
              </a:lnSpc>
              <a:spcBef>
                <a:spcPts val="0"/>
              </a:spcBef>
              <a:spcAft>
                <a:spcPts val="0"/>
              </a:spcAft>
              <a:buClr>
                <a:srgbClr val="000000"/>
              </a:buClr>
              <a:buSzPts val="2704"/>
              <a:buFont typeface="Arial"/>
              <a:buChar char="•"/>
            </a:pPr>
            <a:r>
              <a:rPr b="0" i="0" lang="en" sz="2704" u="none" cap="none" strike="noStrike">
                <a:solidFill>
                  <a:srgbClr val="000000"/>
                </a:solidFill>
                <a:latin typeface="Calibri"/>
                <a:ea typeface="Calibri"/>
                <a:cs typeface="Calibri"/>
                <a:sym typeface="Calibri"/>
              </a:rPr>
              <a:t>Regular programming homeworks (in </a:t>
            </a:r>
            <a:r>
              <a:rPr b="0" i="0" lang="en" sz="2704" u="none" cap="none" strike="sngStrike">
                <a:solidFill>
                  <a:srgbClr val="000000"/>
                </a:solidFill>
                <a:latin typeface="Calibri"/>
                <a:ea typeface="Calibri"/>
                <a:cs typeface="Calibri"/>
                <a:sym typeface="Calibri"/>
              </a:rPr>
              <a:t>LISP</a:t>
            </a:r>
            <a:r>
              <a:rPr b="0" i="0" lang="en" sz="2704" u="none" cap="none" strike="noStrike">
                <a:solidFill>
                  <a:srgbClr val="000000"/>
                </a:solidFill>
                <a:latin typeface="Calibri"/>
                <a:ea typeface="Calibri"/>
                <a:cs typeface="Calibri"/>
                <a:sym typeface="Calibri"/>
              </a:rPr>
              <a:t> </a:t>
            </a:r>
            <a:r>
              <a:rPr lang="en" sz="2704">
                <a:latin typeface="Calibri"/>
                <a:ea typeface="Calibri"/>
                <a:cs typeface="Calibri"/>
                <a:sym typeface="Calibri"/>
              </a:rPr>
              <a:t>Python</a:t>
            </a:r>
            <a:r>
              <a:rPr b="0" i="0" lang="en" sz="2704" u="none" cap="none" strike="noStrike">
                <a:solidFill>
                  <a:srgbClr val="000000"/>
                </a:solidFill>
                <a:latin typeface="Calibri"/>
                <a:ea typeface="Calibri"/>
                <a:cs typeface="Calibri"/>
                <a:sym typeface="Calibri"/>
              </a:rPr>
              <a:t>)</a:t>
            </a:r>
            <a:endParaRPr b="0" i="0" sz="2704" u="none" cap="none" strike="noStrike">
              <a:solidFill>
                <a:srgbClr val="000000"/>
              </a:solidFill>
              <a:latin typeface="Calibri"/>
              <a:ea typeface="Calibri"/>
              <a:cs typeface="Calibri"/>
              <a:sym typeface="Calibri"/>
            </a:endParaRPr>
          </a:p>
          <a:p>
            <a:pPr indent="-317320" lvl="0" marL="343080" marR="0" rtl="0" algn="l">
              <a:lnSpc>
                <a:spcPct val="100000"/>
              </a:lnSpc>
              <a:spcBef>
                <a:spcPts val="641"/>
              </a:spcBef>
              <a:spcAft>
                <a:spcPts val="0"/>
              </a:spcAft>
              <a:buClr>
                <a:srgbClr val="000000"/>
              </a:buClr>
              <a:buSzPts val="2704"/>
              <a:buFont typeface="Arial"/>
              <a:buChar char="•"/>
            </a:pPr>
            <a:r>
              <a:rPr b="0" i="0" lang="en" sz="2704" u="none" cap="none" strike="noStrike">
                <a:solidFill>
                  <a:srgbClr val="000000"/>
                </a:solidFill>
                <a:latin typeface="Calibri"/>
                <a:ea typeface="Calibri"/>
                <a:cs typeface="Calibri"/>
                <a:sym typeface="Calibri"/>
              </a:rPr>
              <a:t>Some pencil and paper homeworks</a:t>
            </a:r>
            <a:endParaRPr b="0" i="0" sz="2704" u="none" cap="none" strike="noStrike">
              <a:solidFill>
                <a:srgbClr val="000000"/>
              </a:solidFill>
              <a:latin typeface="Calibri"/>
              <a:ea typeface="Calibri"/>
              <a:cs typeface="Calibri"/>
              <a:sym typeface="Calibri"/>
            </a:endParaRPr>
          </a:p>
          <a:p>
            <a:pPr indent="-317320" lvl="0" marL="343080" marR="0" rtl="0" algn="l">
              <a:lnSpc>
                <a:spcPct val="100000"/>
              </a:lnSpc>
              <a:spcBef>
                <a:spcPts val="641"/>
              </a:spcBef>
              <a:spcAft>
                <a:spcPts val="0"/>
              </a:spcAft>
              <a:buClr>
                <a:srgbClr val="000000"/>
              </a:buClr>
              <a:buSzPts val="2704"/>
              <a:buFont typeface="Arial"/>
              <a:buChar char="•"/>
            </a:pPr>
            <a:r>
              <a:rPr lang="en" sz="2704">
                <a:latin typeface="Calibri"/>
                <a:ea typeface="Calibri"/>
                <a:cs typeface="Calibri"/>
                <a:sym typeface="Calibri"/>
              </a:rPr>
              <a:t>-25% of total score each day late</a:t>
            </a:r>
            <a:endParaRPr b="0" i="0" sz="2704" u="none" cap="none" strike="noStrike">
              <a:solidFill>
                <a:srgbClr val="000000"/>
              </a:solidFill>
              <a:latin typeface="Calibri"/>
              <a:ea typeface="Calibri"/>
              <a:cs typeface="Calibri"/>
              <a:sym typeface="Calibri"/>
            </a:endParaRPr>
          </a:p>
          <a:p>
            <a:pPr indent="-317320" lvl="0" marL="343080" marR="0" rtl="0" algn="l">
              <a:lnSpc>
                <a:spcPct val="100000"/>
              </a:lnSpc>
              <a:spcBef>
                <a:spcPts val="641"/>
              </a:spcBef>
              <a:spcAft>
                <a:spcPts val="0"/>
              </a:spcAft>
              <a:buClr>
                <a:srgbClr val="C00000"/>
              </a:buClr>
              <a:buSzPts val="2704"/>
              <a:buChar char="•"/>
            </a:pPr>
            <a:r>
              <a:rPr b="1" i="0" lang="en" sz="2704" u="none" cap="none" strike="noStrike">
                <a:solidFill>
                  <a:srgbClr val="C00000"/>
                </a:solidFill>
                <a:latin typeface="Calibri"/>
                <a:ea typeface="Calibri"/>
                <a:cs typeface="Calibri"/>
                <a:sym typeface="Calibri"/>
              </a:rPr>
              <a:t>Honor Code!!!!!!!!!!!!!!!!!!!!!!!!!!!!!!!!!!!!!!!!!!!</a:t>
            </a:r>
            <a:endParaRPr b="1" i="0" sz="2704" u="none" cap="none" strike="noStrike">
              <a:solidFill>
                <a:srgbClr val="000000"/>
              </a:solidFill>
              <a:latin typeface="Calibri"/>
              <a:ea typeface="Calibri"/>
              <a:cs typeface="Calibri"/>
              <a:sym typeface="Calibri"/>
            </a:endParaRPr>
          </a:p>
          <a:p>
            <a:pPr indent="0" lvl="0" marL="0" marR="0" rtl="0" algn="l">
              <a:lnSpc>
                <a:spcPct val="100000"/>
              </a:lnSpc>
              <a:spcBef>
                <a:spcPts val="641"/>
              </a:spcBef>
              <a:spcAft>
                <a:spcPts val="0"/>
              </a:spcAft>
              <a:buNone/>
            </a:pPr>
            <a:r>
              <a:rPr b="1" lang="en" sz="860">
                <a:solidFill>
                  <a:srgbClr val="C00000"/>
                </a:solidFill>
                <a:latin typeface="Calibri"/>
                <a:ea typeface="Calibri"/>
                <a:cs typeface="Calibri"/>
                <a:sym typeface="Calibri"/>
              </a:rPr>
              <a:t>You are encouraged to work on your own in this class. If you get stuck, you may discuss the problem with up to two other students, PROVIDED THAT YOU SUBMIT THEIR NAMES ALONG WITH YOUR ASSIGNMENT. ALL SOLUTIONS MUST BE WRITTEN UP INDEPENDENTLY, HOWEVER. This means that you should never see another student's solution before submitting your own. You may always discuss any problem with me or the TAs. YOU MAY NOT USE OLD SOLUTION SETS UNDER ANY CIRCUMSTANCES. Making your solutions available to other students, EVEN INADVERTENTLY (e.g., by keeping backups on github), is aiding academic fraud, will be treated as a violation of this honor code, and be reported to the Dean of Students.</a:t>
            </a:r>
            <a:endParaRPr b="1" sz="860">
              <a:solidFill>
                <a:srgbClr val="C00000"/>
              </a:solidFill>
              <a:latin typeface="Calibri"/>
              <a:ea typeface="Calibri"/>
              <a:cs typeface="Calibri"/>
              <a:sym typeface="Calibri"/>
            </a:endParaRPr>
          </a:p>
          <a:p>
            <a:pPr indent="0" lvl="0" marL="0" marR="0" rtl="0" algn="l">
              <a:lnSpc>
                <a:spcPct val="100000"/>
              </a:lnSpc>
              <a:spcBef>
                <a:spcPts val="641"/>
              </a:spcBef>
              <a:spcAft>
                <a:spcPts val="0"/>
              </a:spcAft>
              <a:buNone/>
            </a:pPr>
            <a:r>
              <a:rPr b="1" lang="en" sz="860">
                <a:solidFill>
                  <a:srgbClr val="C00000"/>
                </a:solidFill>
                <a:latin typeface="Calibri"/>
                <a:ea typeface="Calibri"/>
                <a:cs typeface="Calibri"/>
                <a:sym typeface="Calibri"/>
              </a:rPr>
              <a:t>You are expected to subscribe to the highest standards of academic honesty. This means that every idea that is not your own must be explicitly credited to its author. Failure to do this constitutes plagiarism. Plagiarism includes using ideas, code, data, text, or analyses from any other students or individuals, or any sources other than the course notes, without crediting these sources by name. Any verbatim text that comes from another source must appear in quotes with the reference or citation immediately following. Academic dishonesty will not be tolerated in this class. Any student suspected of academic dishonesty will be reported to the Dean of Students. A typical penalty for a first plagiarism offense is suspension for one quarter. A second offense usually results in dismissal from the University of California.</a:t>
            </a:r>
            <a:endParaRPr b="1" sz="860">
              <a:solidFill>
                <a:srgbClr val="C0000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57"/>
          <p:cNvSpPr txBox="1"/>
          <p:nvPr/>
        </p:nvSpPr>
        <p:spPr>
          <a:xfrm>
            <a:off x="457200" y="206010"/>
            <a:ext cx="8229300" cy="857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4400">
                <a:latin typeface="Calibri"/>
                <a:ea typeface="Calibri"/>
                <a:cs typeface="Calibri"/>
                <a:sym typeface="Calibri"/>
              </a:rPr>
              <a:t>Should I come to class?</a:t>
            </a:r>
            <a:endParaRPr b="0" i="0" sz="4400" u="none" cap="none" strike="noStrike">
              <a:solidFill>
                <a:srgbClr val="000000"/>
              </a:solidFill>
              <a:latin typeface="Calibri"/>
              <a:ea typeface="Calibri"/>
              <a:cs typeface="Calibri"/>
              <a:sym typeface="Calibri"/>
            </a:endParaRPr>
          </a:p>
        </p:txBody>
      </p:sp>
      <p:sp>
        <p:nvSpPr>
          <p:cNvPr id="274" name="Google Shape;274;p57"/>
          <p:cNvSpPr txBox="1"/>
          <p:nvPr/>
        </p:nvSpPr>
        <p:spPr>
          <a:xfrm>
            <a:off x="457200" y="1200150"/>
            <a:ext cx="8229300" cy="3657300"/>
          </a:xfrm>
          <a:prstGeom prst="rect">
            <a:avLst/>
          </a:prstGeom>
          <a:noFill/>
          <a:ln>
            <a:noFill/>
          </a:ln>
        </p:spPr>
        <p:txBody>
          <a:bodyPr anchorCtr="0" anchor="t" bIns="45700" lIns="91425" spcFirstLastPara="1" rIns="91425" wrap="square" tIns="45700">
            <a:noAutofit/>
          </a:bodyPr>
          <a:lstStyle/>
          <a:p>
            <a:pPr indent="-310970" lvl="0" marL="343080" marR="0" rtl="0" algn="l">
              <a:lnSpc>
                <a:spcPct val="150000"/>
              </a:lnSpc>
              <a:spcBef>
                <a:spcPts val="0"/>
              </a:spcBef>
              <a:spcAft>
                <a:spcPts val="0"/>
              </a:spcAft>
              <a:buClr>
                <a:srgbClr val="000000"/>
              </a:buClr>
              <a:buSzPts val="2700"/>
              <a:buChar char="•"/>
            </a:pPr>
            <a:r>
              <a:rPr lang="en" sz="2700"/>
              <a:t>It is really up to you...</a:t>
            </a:r>
            <a:endParaRPr sz="2700"/>
          </a:p>
          <a:p>
            <a:pPr indent="-310970" lvl="0" marL="343080" marR="0" rtl="0" algn="l">
              <a:lnSpc>
                <a:spcPct val="115000"/>
              </a:lnSpc>
              <a:spcBef>
                <a:spcPts val="0"/>
              </a:spcBef>
              <a:spcAft>
                <a:spcPts val="0"/>
              </a:spcAft>
              <a:buSzPts val="2700"/>
              <a:buChar char="•"/>
            </a:pPr>
            <a:r>
              <a:rPr lang="en" sz="2700"/>
              <a:t>Old lecture recordings on BruinLearn has 22 hours of lecture recordings from fall 2020; </a:t>
            </a:r>
            <a:br>
              <a:rPr lang="en" sz="2700"/>
            </a:br>
            <a:r>
              <a:rPr lang="en" sz="2700"/>
              <a:t>95% overlap with this year’s offering</a:t>
            </a:r>
            <a:endParaRPr sz="2700"/>
          </a:p>
          <a:p>
            <a:pPr indent="-310970" lvl="0" marL="343080" marR="0" rtl="0" algn="l">
              <a:lnSpc>
                <a:spcPct val="150000"/>
              </a:lnSpc>
              <a:spcBef>
                <a:spcPts val="0"/>
              </a:spcBef>
              <a:spcAft>
                <a:spcPts val="0"/>
              </a:spcAft>
              <a:buSzPts val="2700"/>
              <a:buChar char="•"/>
            </a:pPr>
            <a:r>
              <a:rPr lang="en" sz="2700"/>
              <a:t>I really don’t mind if you stay home</a:t>
            </a:r>
            <a:endParaRPr sz="2700"/>
          </a:p>
          <a:p>
            <a:pPr indent="-310970" lvl="0" marL="343080" marR="0" rtl="0" algn="l">
              <a:lnSpc>
                <a:spcPct val="150000"/>
              </a:lnSpc>
              <a:spcBef>
                <a:spcPts val="0"/>
              </a:spcBef>
              <a:spcAft>
                <a:spcPts val="0"/>
              </a:spcAft>
              <a:buSzPts val="2700"/>
              <a:buChar char="•"/>
            </a:pPr>
            <a:r>
              <a:rPr lang="en" sz="2700"/>
              <a:t>I do like interacting with folks during lecture</a:t>
            </a:r>
            <a:endParaRPr sz="27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58"/>
          <p:cNvSpPr txBox="1"/>
          <p:nvPr/>
        </p:nvSpPr>
        <p:spPr>
          <a:xfrm>
            <a:off x="457200" y="0"/>
            <a:ext cx="8229300" cy="685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4400" u="none" cap="none" strike="noStrike">
                <a:solidFill>
                  <a:srgbClr val="000000"/>
                </a:solidFill>
                <a:latin typeface="Calibri"/>
                <a:ea typeface="Calibri"/>
                <a:cs typeface="Calibri"/>
                <a:sym typeface="Calibri"/>
              </a:rPr>
              <a:t>Tentative </a:t>
            </a:r>
            <a:r>
              <a:rPr lang="en" sz="4400">
                <a:latin typeface="Calibri"/>
                <a:ea typeface="Calibri"/>
                <a:cs typeface="Calibri"/>
                <a:sym typeface="Calibri"/>
              </a:rPr>
              <a:t>Schedule</a:t>
            </a:r>
            <a:endParaRPr b="0" i="0" sz="4400" u="none" cap="none" strike="noStrike">
              <a:solidFill>
                <a:srgbClr val="000000"/>
              </a:solidFill>
              <a:latin typeface="Calibri"/>
              <a:ea typeface="Calibri"/>
              <a:cs typeface="Calibri"/>
              <a:sym typeface="Calibri"/>
            </a:endParaRPr>
          </a:p>
        </p:txBody>
      </p:sp>
      <p:sp>
        <p:nvSpPr>
          <p:cNvPr id="280" name="Google Shape;280;p58"/>
          <p:cNvSpPr/>
          <p:nvPr/>
        </p:nvSpPr>
        <p:spPr>
          <a:xfrm>
            <a:off x="6875280" y="581850"/>
            <a:ext cx="183900" cy="319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br>
              <a:rPr b="0" i="0" lang="en" sz="1800" u="none" cap="none" strike="noStrike">
                <a:latin typeface="Arial"/>
                <a:ea typeface="Arial"/>
                <a:cs typeface="Arial"/>
                <a:sym typeface="Arial"/>
              </a:rPr>
            </a:br>
            <a:endParaRPr b="0" i="0" sz="1800" u="none" cap="none" strike="noStrike">
              <a:latin typeface="Arial"/>
              <a:ea typeface="Arial"/>
              <a:cs typeface="Arial"/>
              <a:sym typeface="Arial"/>
            </a:endParaRPr>
          </a:p>
        </p:txBody>
      </p:sp>
      <p:sp>
        <p:nvSpPr>
          <p:cNvPr id="281" name="Google Shape;281;p58"/>
          <p:cNvSpPr/>
          <p:nvPr/>
        </p:nvSpPr>
        <p:spPr>
          <a:xfrm>
            <a:off x="155520" y="-108270"/>
            <a:ext cx="304500" cy="22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2" name="Google Shape;282;p58"/>
          <p:cNvPicPr preferRelativeResize="0"/>
          <p:nvPr/>
        </p:nvPicPr>
        <p:blipFill>
          <a:blip r:embed="rId3">
            <a:alphaModFix/>
          </a:blip>
          <a:stretch>
            <a:fillRect/>
          </a:stretch>
        </p:blipFill>
        <p:spPr>
          <a:xfrm>
            <a:off x="2102913" y="787750"/>
            <a:ext cx="4937879" cy="41531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59"/>
          <p:cNvSpPr txBox="1"/>
          <p:nvPr/>
        </p:nvSpPr>
        <p:spPr>
          <a:xfrm>
            <a:off x="457200" y="129810"/>
            <a:ext cx="8229300" cy="857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4400">
                <a:latin typeface="Calibri"/>
                <a:ea typeface="Calibri"/>
                <a:cs typeface="Calibri"/>
                <a:sym typeface="Calibri"/>
              </a:rPr>
              <a:t>What is this course (not) about...</a:t>
            </a:r>
            <a:endParaRPr b="0" i="0" sz="4400" u="none" cap="none" strike="noStrike">
              <a:solidFill>
                <a:srgbClr val="000000"/>
              </a:solidFill>
              <a:latin typeface="Calibri"/>
              <a:ea typeface="Calibri"/>
              <a:cs typeface="Calibri"/>
              <a:sym typeface="Calibri"/>
            </a:endParaRPr>
          </a:p>
        </p:txBody>
      </p:sp>
      <p:sp>
        <p:nvSpPr>
          <p:cNvPr id="288" name="Google Shape;288;p59"/>
          <p:cNvSpPr txBox="1"/>
          <p:nvPr/>
        </p:nvSpPr>
        <p:spPr>
          <a:xfrm>
            <a:off x="457200" y="1047750"/>
            <a:ext cx="8229300" cy="3657300"/>
          </a:xfrm>
          <a:prstGeom prst="rect">
            <a:avLst/>
          </a:prstGeom>
          <a:noFill/>
          <a:ln>
            <a:noFill/>
          </a:ln>
        </p:spPr>
        <p:txBody>
          <a:bodyPr anchorCtr="0" anchor="t" bIns="45700" lIns="91425" spcFirstLastPara="1" rIns="91425" wrap="square" tIns="45700">
            <a:noAutofit/>
          </a:bodyPr>
          <a:lstStyle/>
          <a:p>
            <a:pPr indent="-298270" lvl="0" marL="343080" marR="0" rtl="0" algn="l">
              <a:lnSpc>
                <a:spcPct val="100000"/>
              </a:lnSpc>
              <a:spcBef>
                <a:spcPts val="0"/>
              </a:spcBef>
              <a:spcAft>
                <a:spcPts val="0"/>
              </a:spcAft>
              <a:buSzPts val="2500"/>
              <a:buFont typeface="Calibri"/>
              <a:buChar char="●"/>
            </a:pPr>
            <a:r>
              <a:rPr lang="en" sz="2500">
                <a:latin typeface="Calibri"/>
                <a:ea typeface="Calibri"/>
                <a:cs typeface="Calibri"/>
                <a:sym typeface="Calibri"/>
              </a:rPr>
              <a:t>Course about AI fundamentals</a:t>
            </a:r>
            <a:endParaRPr sz="2500">
              <a:latin typeface="Calibri"/>
              <a:ea typeface="Calibri"/>
              <a:cs typeface="Calibri"/>
              <a:sym typeface="Calibri"/>
            </a:endParaRPr>
          </a:p>
          <a:p>
            <a:pPr indent="-400050" lvl="1" marL="914400" marR="0" rtl="0" algn="l">
              <a:lnSpc>
                <a:spcPct val="100000"/>
              </a:lnSpc>
              <a:spcBef>
                <a:spcPts val="0"/>
              </a:spcBef>
              <a:spcAft>
                <a:spcPts val="0"/>
              </a:spcAft>
              <a:buSzPts val="2700"/>
              <a:buFont typeface="Calibri"/>
              <a:buChar char="○"/>
            </a:pPr>
            <a:r>
              <a:rPr lang="en" sz="2500">
                <a:solidFill>
                  <a:schemeClr val="dk1"/>
                </a:solidFill>
                <a:latin typeface="Calibri"/>
                <a:ea typeface="Calibri"/>
                <a:cs typeface="Calibri"/>
                <a:sym typeface="Calibri"/>
              </a:rPr>
              <a:t>Search algorithms:</a:t>
            </a:r>
            <a:br>
              <a:rPr lang="en" sz="2500">
                <a:solidFill>
                  <a:schemeClr val="dk1"/>
                </a:solidFill>
                <a:latin typeface="Calibri"/>
                <a:ea typeface="Calibri"/>
                <a:cs typeface="Calibri"/>
                <a:sym typeface="Calibri"/>
              </a:rPr>
            </a:br>
            <a:r>
              <a:rPr lang="en" sz="1900">
                <a:latin typeface="Calibri"/>
                <a:ea typeface="Calibri"/>
                <a:cs typeface="Calibri"/>
                <a:sym typeface="Calibri"/>
              </a:rPr>
              <a:t>Classical approaches to solving puzzles, games, planning</a:t>
            </a:r>
            <a:endParaRPr sz="1900">
              <a:latin typeface="Calibri"/>
              <a:ea typeface="Calibri"/>
              <a:cs typeface="Calibri"/>
              <a:sym typeface="Calibri"/>
            </a:endParaRPr>
          </a:p>
          <a:p>
            <a:pPr indent="-400050" lvl="1" marL="914400" marR="0" rtl="0" algn="l">
              <a:lnSpc>
                <a:spcPct val="100000"/>
              </a:lnSpc>
              <a:spcBef>
                <a:spcPts val="0"/>
              </a:spcBef>
              <a:spcAft>
                <a:spcPts val="0"/>
              </a:spcAft>
              <a:buSzPts val="2700"/>
              <a:buFont typeface="Calibri"/>
              <a:buChar char="○"/>
            </a:pPr>
            <a:r>
              <a:rPr lang="en" sz="2500">
                <a:latin typeface="Calibri"/>
                <a:ea typeface="Calibri"/>
                <a:cs typeface="Calibri"/>
                <a:sym typeface="Calibri"/>
              </a:rPr>
              <a:t>Model-based AI:</a:t>
            </a:r>
            <a:br>
              <a:rPr lang="en" sz="2500">
                <a:latin typeface="Calibri"/>
                <a:ea typeface="Calibri"/>
                <a:cs typeface="Calibri"/>
                <a:sym typeface="Calibri"/>
              </a:rPr>
            </a:br>
            <a:r>
              <a:rPr lang="en" sz="1900">
                <a:latin typeface="Calibri"/>
                <a:ea typeface="Calibri"/>
                <a:cs typeface="Calibri"/>
                <a:sym typeface="Calibri"/>
              </a:rPr>
              <a:t>Logical and probabilistic knowledge representation and reasoning</a:t>
            </a:r>
            <a:endParaRPr sz="1900">
              <a:latin typeface="Calibri"/>
              <a:ea typeface="Calibri"/>
              <a:cs typeface="Calibri"/>
              <a:sym typeface="Calibri"/>
            </a:endParaRPr>
          </a:p>
          <a:p>
            <a:pPr indent="-387350" lvl="0" marL="457200" marR="0" rtl="0" algn="l">
              <a:lnSpc>
                <a:spcPct val="100000"/>
              </a:lnSpc>
              <a:spcBef>
                <a:spcPts val="0"/>
              </a:spcBef>
              <a:spcAft>
                <a:spcPts val="0"/>
              </a:spcAft>
              <a:buSzPts val="2500"/>
              <a:buFont typeface="Calibri"/>
              <a:buChar char="●"/>
            </a:pPr>
            <a:r>
              <a:rPr b="1" lang="en" sz="2500">
                <a:latin typeface="Calibri"/>
                <a:ea typeface="Calibri"/>
                <a:cs typeface="Calibri"/>
                <a:sym typeface="Calibri"/>
              </a:rPr>
              <a:t>NOT</a:t>
            </a:r>
            <a:r>
              <a:rPr lang="en" sz="2500">
                <a:latin typeface="Calibri"/>
                <a:ea typeface="Calibri"/>
                <a:cs typeface="Calibri"/>
                <a:sym typeface="Calibri"/>
              </a:rPr>
              <a:t> a course about machine learning or data science</a:t>
            </a:r>
            <a:endParaRPr sz="2500">
              <a:latin typeface="Calibri"/>
              <a:ea typeface="Calibri"/>
              <a:cs typeface="Calibri"/>
              <a:sym typeface="Calibri"/>
            </a:endParaRPr>
          </a:p>
          <a:p>
            <a:pPr indent="-387350" lvl="1" marL="914400" marR="0" rtl="0" algn="l">
              <a:lnSpc>
                <a:spcPct val="100000"/>
              </a:lnSpc>
              <a:spcBef>
                <a:spcPts val="0"/>
              </a:spcBef>
              <a:spcAft>
                <a:spcPts val="0"/>
              </a:spcAft>
              <a:buSzPts val="2500"/>
              <a:buFont typeface="Calibri"/>
              <a:buChar char="○"/>
            </a:pPr>
            <a:r>
              <a:rPr lang="en" sz="2500">
                <a:latin typeface="Calibri"/>
                <a:ea typeface="Calibri"/>
                <a:cs typeface="Calibri"/>
                <a:sym typeface="Calibri"/>
              </a:rPr>
              <a:t>Limited ML overview (1 lecture) as opposed to</a:t>
            </a:r>
            <a:endParaRPr sz="2500">
              <a:solidFill>
                <a:schemeClr val="dk1"/>
              </a:solidFill>
              <a:latin typeface="Calibri"/>
              <a:ea typeface="Calibri"/>
              <a:cs typeface="Calibri"/>
              <a:sym typeface="Calibri"/>
            </a:endParaRPr>
          </a:p>
          <a:p>
            <a:pPr indent="-349250" lvl="2" marL="1371600" rtl="0" algn="l">
              <a:spcBef>
                <a:spcPts val="0"/>
              </a:spcBef>
              <a:spcAft>
                <a:spcPts val="0"/>
              </a:spcAft>
              <a:buClr>
                <a:schemeClr val="dk1"/>
              </a:buClr>
              <a:buSzPts val="1900"/>
              <a:buFont typeface="Calibri"/>
              <a:buChar char="■"/>
            </a:pPr>
            <a:r>
              <a:rPr lang="en" sz="1900">
                <a:solidFill>
                  <a:schemeClr val="dk1"/>
                </a:solidFill>
                <a:latin typeface="Calibri"/>
                <a:ea typeface="Calibri"/>
                <a:cs typeface="Calibri"/>
                <a:sym typeface="Calibri"/>
              </a:rPr>
              <a:t>CS 145 - Introduction to Data Mining</a:t>
            </a:r>
            <a:endParaRPr sz="1900">
              <a:solidFill>
                <a:schemeClr val="dk1"/>
              </a:solidFill>
              <a:latin typeface="Calibri"/>
              <a:ea typeface="Calibri"/>
              <a:cs typeface="Calibri"/>
              <a:sym typeface="Calibri"/>
            </a:endParaRPr>
          </a:p>
          <a:p>
            <a:pPr indent="-349250" lvl="2" marL="1371600" rtl="0" algn="l">
              <a:spcBef>
                <a:spcPts val="0"/>
              </a:spcBef>
              <a:spcAft>
                <a:spcPts val="0"/>
              </a:spcAft>
              <a:buClr>
                <a:schemeClr val="dk1"/>
              </a:buClr>
              <a:buSzPts val="1900"/>
              <a:buFont typeface="Calibri"/>
              <a:buChar char="■"/>
            </a:pPr>
            <a:r>
              <a:rPr lang="en" sz="1900">
                <a:solidFill>
                  <a:schemeClr val="dk1"/>
                </a:solidFill>
                <a:latin typeface="Calibri"/>
                <a:ea typeface="Calibri"/>
                <a:cs typeface="Calibri"/>
                <a:sym typeface="Calibri"/>
              </a:rPr>
              <a:t>CS M146 - Introduction to Machine Learning</a:t>
            </a:r>
            <a:endParaRPr sz="1900">
              <a:solidFill>
                <a:schemeClr val="dk1"/>
              </a:solidFill>
              <a:latin typeface="Calibri"/>
              <a:ea typeface="Calibri"/>
              <a:cs typeface="Calibri"/>
              <a:sym typeface="Calibri"/>
            </a:endParaRPr>
          </a:p>
          <a:p>
            <a:pPr indent="-349250" lvl="2" marL="1371600" rtl="0" algn="l">
              <a:spcBef>
                <a:spcPts val="0"/>
              </a:spcBef>
              <a:spcAft>
                <a:spcPts val="0"/>
              </a:spcAft>
              <a:buClr>
                <a:schemeClr val="dk1"/>
              </a:buClr>
              <a:buSzPts val="1900"/>
              <a:buFont typeface="Calibri"/>
              <a:buChar char="■"/>
            </a:pPr>
            <a:r>
              <a:rPr lang="en" sz="1900">
                <a:solidFill>
                  <a:schemeClr val="dk1"/>
                </a:solidFill>
                <a:latin typeface="Calibri"/>
                <a:ea typeface="Calibri"/>
                <a:cs typeface="Calibri"/>
                <a:sym typeface="Calibri"/>
              </a:rPr>
              <a:t>CS 188 Data Science Fundamentals</a:t>
            </a:r>
            <a:endParaRPr sz="2500">
              <a:solidFill>
                <a:schemeClr val="dk1"/>
              </a:solidFill>
              <a:latin typeface="Calibri"/>
              <a:ea typeface="Calibri"/>
              <a:cs typeface="Calibri"/>
              <a:sym typeface="Calibri"/>
            </a:endParaRPr>
          </a:p>
          <a:p>
            <a:pPr indent="-387350" lvl="1" marL="914400" rtl="0" algn="l">
              <a:spcBef>
                <a:spcPts val="0"/>
              </a:spcBef>
              <a:spcAft>
                <a:spcPts val="0"/>
              </a:spcAft>
              <a:buClr>
                <a:schemeClr val="dk1"/>
              </a:buClr>
              <a:buSzPts val="2500"/>
              <a:buFont typeface="Calibri"/>
              <a:buChar char="○"/>
            </a:pPr>
            <a:r>
              <a:rPr b="1" i="1" lang="en" sz="2500">
                <a:solidFill>
                  <a:schemeClr val="dk1"/>
                </a:solidFill>
                <a:latin typeface="Calibri"/>
                <a:ea typeface="Calibri"/>
                <a:cs typeface="Calibri"/>
                <a:sym typeface="Calibri"/>
              </a:rPr>
              <a:t>I will not really teach you about deep learning!</a:t>
            </a:r>
            <a:endParaRPr sz="19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60"/>
          <p:cNvSpPr txBox="1"/>
          <p:nvPr/>
        </p:nvSpPr>
        <p:spPr>
          <a:xfrm>
            <a:off x="457200" y="129810"/>
            <a:ext cx="8229300" cy="857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4400">
                <a:latin typeface="Calibri"/>
                <a:ea typeface="Calibri"/>
                <a:cs typeface="Calibri"/>
                <a:sym typeface="Calibri"/>
              </a:rPr>
              <a:t>Why do you still teach X?</a:t>
            </a:r>
            <a:endParaRPr b="0" i="0" sz="4400" u="none" cap="none" strike="noStrike">
              <a:solidFill>
                <a:srgbClr val="000000"/>
              </a:solidFill>
              <a:latin typeface="Calibri"/>
              <a:ea typeface="Calibri"/>
              <a:cs typeface="Calibri"/>
              <a:sym typeface="Calibri"/>
            </a:endParaRPr>
          </a:p>
        </p:txBody>
      </p:sp>
      <p:sp>
        <p:nvSpPr>
          <p:cNvPr id="294" name="Google Shape;294;p60"/>
          <p:cNvSpPr txBox="1"/>
          <p:nvPr/>
        </p:nvSpPr>
        <p:spPr>
          <a:xfrm>
            <a:off x="457200" y="1047750"/>
            <a:ext cx="8512800" cy="3657300"/>
          </a:xfrm>
          <a:prstGeom prst="rect">
            <a:avLst/>
          </a:prstGeom>
          <a:noFill/>
          <a:ln>
            <a:noFill/>
          </a:ln>
        </p:spPr>
        <p:txBody>
          <a:bodyPr anchorCtr="0" anchor="t" bIns="45700" lIns="91425" spcFirstLastPara="1" rIns="91425" wrap="square" tIns="45700">
            <a:noAutofit/>
          </a:bodyPr>
          <a:lstStyle/>
          <a:p>
            <a:pPr indent="-298270" lvl="0" marL="343080" marR="0" rtl="0" algn="l">
              <a:lnSpc>
                <a:spcPct val="100000"/>
              </a:lnSpc>
              <a:spcBef>
                <a:spcPts val="0"/>
              </a:spcBef>
              <a:spcAft>
                <a:spcPts val="0"/>
              </a:spcAft>
              <a:buSzPts val="2500"/>
              <a:buFont typeface="Calibri"/>
              <a:buChar char="●"/>
            </a:pPr>
            <a:r>
              <a:rPr lang="en" sz="2500">
                <a:latin typeface="Calibri"/>
                <a:ea typeface="Calibri"/>
                <a:cs typeface="Calibri"/>
                <a:sym typeface="Calibri"/>
              </a:rPr>
              <a:t>The fundamentals are i</a:t>
            </a:r>
            <a:r>
              <a:rPr lang="en" sz="2500">
                <a:latin typeface="Calibri"/>
                <a:ea typeface="Calibri"/>
                <a:cs typeface="Calibri"/>
                <a:sym typeface="Calibri"/>
              </a:rPr>
              <a:t>ntellectually satisfying</a:t>
            </a:r>
            <a:endParaRPr sz="2500">
              <a:latin typeface="Calibri"/>
              <a:ea typeface="Calibri"/>
              <a:cs typeface="Calibri"/>
              <a:sym typeface="Calibri"/>
            </a:endParaRPr>
          </a:p>
          <a:p>
            <a:pPr indent="-298270" lvl="0" marL="343080" marR="0" rtl="0" algn="l">
              <a:lnSpc>
                <a:spcPct val="100000"/>
              </a:lnSpc>
              <a:spcBef>
                <a:spcPts val="0"/>
              </a:spcBef>
              <a:spcAft>
                <a:spcPts val="0"/>
              </a:spcAft>
              <a:buSzPts val="2500"/>
              <a:buFont typeface="Calibri"/>
              <a:buChar char="●"/>
            </a:pPr>
            <a:r>
              <a:rPr lang="en" sz="2500">
                <a:latin typeface="Calibri"/>
                <a:ea typeface="Calibri"/>
                <a:cs typeface="Calibri"/>
                <a:sym typeface="Calibri"/>
              </a:rPr>
              <a:t>The fundamentals are </a:t>
            </a:r>
            <a:r>
              <a:rPr lang="en" sz="2500">
                <a:latin typeface="Calibri"/>
                <a:ea typeface="Calibri"/>
                <a:cs typeface="Calibri"/>
                <a:sym typeface="Calibri"/>
              </a:rPr>
              <a:t>what solved chess, go, planning, chip design, software verification, genetics, etc.</a:t>
            </a:r>
            <a:endParaRPr sz="2500">
              <a:latin typeface="Calibri"/>
              <a:ea typeface="Calibri"/>
              <a:cs typeface="Calibri"/>
              <a:sym typeface="Calibri"/>
            </a:endParaRPr>
          </a:p>
          <a:p>
            <a:pPr indent="-298270" lvl="0" marL="343080" marR="0" rtl="0" algn="l">
              <a:lnSpc>
                <a:spcPct val="100000"/>
              </a:lnSpc>
              <a:spcBef>
                <a:spcPts val="0"/>
              </a:spcBef>
              <a:spcAft>
                <a:spcPts val="0"/>
              </a:spcAft>
              <a:buSzPts val="2500"/>
              <a:buFont typeface="Calibri"/>
              <a:buChar char="●"/>
            </a:pPr>
            <a:r>
              <a:rPr lang="en" sz="2500">
                <a:latin typeface="Calibri"/>
                <a:ea typeface="Calibri"/>
                <a:cs typeface="Calibri"/>
                <a:sym typeface="Calibri"/>
              </a:rPr>
              <a:t>The latest hype will be irrelevant in 5 years</a:t>
            </a:r>
            <a:endParaRPr sz="2500">
              <a:latin typeface="Calibri"/>
              <a:ea typeface="Calibri"/>
              <a:cs typeface="Calibri"/>
              <a:sym typeface="Calibri"/>
            </a:endParaRPr>
          </a:p>
          <a:p>
            <a:pPr indent="-387350" lvl="1" marL="914400" marR="0" rtl="0" algn="l">
              <a:lnSpc>
                <a:spcPct val="100000"/>
              </a:lnSpc>
              <a:spcBef>
                <a:spcPts val="0"/>
              </a:spcBef>
              <a:spcAft>
                <a:spcPts val="0"/>
              </a:spcAft>
              <a:buSzPts val="2500"/>
              <a:buFont typeface="Calibri"/>
              <a:buChar char="○"/>
            </a:pPr>
            <a:r>
              <a:rPr i="1" lang="en" sz="2500">
                <a:latin typeface="Calibri"/>
                <a:ea typeface="Calibri"/>
                <a:cs typeface="Calibri"/>
                <a:sym typeface="Calibri"/>
              </a:rPr>
              <a:t>What would I have taught 5 years ago? 10 years ago?</a:t>
            </a:r>
            <a:endParaRPr i="1" sz="2500">
              <a:latin typeface="Calibri"/>
              <a:ea typeface="Calibri"/>
              <a:cs typeface="Calibri"/>
              <a:sym typeface="Calibri"/>
            </a:endParaRPr>
          </a:p>
          <a:p>
            <a:pPr indent="-298270" lvl="0" marL="343080" marR="0" rtl="0" algn="l">
              <a:lnSpc>
                <a:spcPct val="100000"/>
              </a:lnSpc>
              <a:spcBef>
                <a:spcPts val="0"/>
              </a:spcBef>
              <a:spcAft>
                <a:spcPts val="0"/>
              </a:spcAft>
              <a:buSzPts val="2500"/>
              <a:buFont typeface="Calibri"/>
              <a:buChar char="●"/>
            </a:pPr>
            <a:r>
              <a:rPr lang="en" sz="2500">
                <a:latin typeface="Calibri"/>
                <a:ea typeface="Calibri"/>
                <a:cs typeface="Calibri"/>
                <a:sym typeface="Calibri"/>
              </a:rPr>
              <a:t>The fundamentals </a:t>
            </a:r>
            <a:br>
              <a:rPr lang="en" sz="2500">
                <a:latin typeface="Calibri"/>
                <a:ea typeface="Calibri"/>
                <a:cs typeface="Calibri"/>
                <a:sym typeface="Calibri"/>
              </a:rPr>
            </a:br>
            <a:r>
              <a:rPr lang="en" sz="2500">
                <a:latin typeface="Calibri"/>
                <a:ea typeface="Calibri"/>
                <a:cs typeface="Calibri"/>
                <a:sym typeface="Calibri"/>
              </a:rPr>
              <a:t>always come back! </a:t>
            </a:r>
            <a:br>
              <a:rPr lang="en" sz="2500">
                <a:latin typeface="Calibri"/>
                <a:ea typeface="Calibri"/>
                <a:cs typeface="Calibri"/>
                <a:sym typeface="Calibri"/>
              </a:rPr>
            </a:br>
            <a:r>
              <a:rPr lang="en" sz="2500">
                <a:latin typeface="Calibri"/>
                <a:ea typeface="Calibri"/>
                <a:cs typeface="Calibri"/>
                <a:sym typeface="Calibri"/>
              </a:rPr>
              <a:t>(search + logic)</a:t>
            </a:r>
            <a:endParaRPr sz="1900">
              <a:solidFill>
                <a:schemeClr val="dk1"/>
              </a:solidFill>
              <a:latin typeface="Calibri"/>
              <a:ea typeface="Calibri"/>
              <a:cs typeface="Calibri"/>
              <a:sym typeface="Calibri"/>
            </a:endParaRPr>
          </a:p>
        </p:txBody>
      </p:sp>
      <p:pic>
        <p:nvPicPr>
          <p:cNvPr id="295" name="Google Shape;295;p60"/>
          <p:cNvPicPr preferRelativeResize="0"/>
          <p:nvPr/>
        </p:nvPicPr>
        <p:blipFill>
          <a:blip r:embed="rId3">
            <a:alphaModFix/>
          </a:blip>
          <a:stretch>
            <a:fillRect/>
          </a:stretch>
        </p:blipFill>
        <p:spPr>
          <a:xfrm>
            <a:off x="3515900" y="3631451"/>
            <a:ext cx="5383151" cy="1330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